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9"/>
  </p:handoutMasterIdLst>
  <p:sldIdLst>
    <p:sldId id="256" r:id="rId2"/>
    <p:sldId id="294" r:id="rId3"/>
    <p:sldId id="296" r:id="rId4"/>
    <p:sldId id="302" r:id="rId5"/>
    <p:sldId id="300" r:id="rId6"/>
    <p:sldId id="301" r:id="rId7"/>
    <p:sldId id="303" r:id="rId8"/>
    <p:sldId id="304" r:id="rId9"/>
    <p:sldId id="305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314" r:id="rId18"/>
  </p:sldIdLst>
  <p:sldSz cx="9144000" cy="6858000" type="screen4x3"/>
  <p:notesSz cx="6881813" cy="97107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r">
              <a:defRPr sz="1200"/>
            </a:lvl1pPr>
          </a:lstStyle>
          <a:p>
            <a:fld id="{C9648A53-C0ED-4D57-B2CB-028B7ACBF283}" type="datetimeFigureOut">
              <a:rPr lang="pt-BR" smtClean="0"/>
              <a:pPr/>
              <a:t>24/07/2014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98102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r">
              <a:defRPr sz="1200"/>
            </a:lvl1pPr>
          </a:lstStyle>
          <a:p>
            <a:fld id="{67BBD6A5-B369-47CA-8CC7-7B10E95C114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5039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FCD4-7D90-407C-81C0-4CC7D8BDDEC9}" type="datetimeFigureOut">
              <a:rPr lang="pt-BR" smtClean="0"/>
              <a:pPr/>
              <a:t>24/07/2014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014D83-211C-424F-BDD9-B7BBF2D01B6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FCD4-7D90-407C-81C0-4CC7D8BDDEC9}" type="datetimeFigureOut">
              <a:rPr lang="pt-BR" smtClean="0"/>
              <a:pPr/>
              <a:t>24/07/2014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14D83-211C-424F-BDD9-B7BBF2D01B6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F014D83-211C-424F-BDD9-B7BBF2D01B6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FCD4-7D90-407C-81C0-4CC7D8BDDEC9}" type="datetimeFigureOut">
              <a:rPr lang="pt-BR" smtClean="0"/>
              <a:pPr/>
              <a:t>24/07/2014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FCD4-7D90-407C-81C0-4CC7D8BDDEC9}" type="datetimeFigureOut">
              <a:rPr lang="pt-BR" smtClean="0"/>
              <a:pPr/>
              <a:t>24/07/2014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F014D83-211C-424F-BDD9-B7BBF2D01B6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ângu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FCD4-7D90-407C-81C0-4CC7D8BDDEC9}" type="datetimeFigureOut">
              <a:rPr lang="pt-BR" smtClean="0"/>
              <a:pPr/>
              <a:t>24/07/2014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014D83-211C-424F-BDD9-B7BBF2D01B6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63CFCD4-7D90-407C-81C0-4CC7D8BDDEC9}" type="datetimeFigureOut">
              <a:rPr lang="pt-BR" smtClean="0"/>
              <a:pPr/>
              <a:t>24/07/2014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14D83-211C-424F-BDD9-B7BBF2D01B6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ço Reservado para Conteúd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FCD4-7D90-407C-81C0-4CC7D8BDDEC9}" type="datetimeFigureOut">
              <a:rPr lang="pt-BR" smtClean="0"/>
              <a:pPr/>
              <a:t>24/07/2014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ço Reservado para Conteúd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Conteúd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F014D83-211C-424F-BDD9-B7BBF2D01B6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Títu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FCD4-7D90-407C-81C0-4CC7D8BDDEC9}" type="datetimeFigureOut">
              <a:rPr lang="pt-BR" smtClean="0"/>
              <a:pPr/>
              <a:t>24/07/2014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F014D83-211C-424F-BDD9-B7BBF2D01B6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FCD4-7D90-407C-81C0-4CC7D8BDDEC9}" type="datetimeFigureOut">
              <a:rPr lang="pt-BR" smtClean="0"/>
              <a:pPr/>
              <a:t>24/07/2014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F014D83-211C-424F-BDD9-B7BBF2D01B6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ço Reservado para Conteúd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014D83-211C-424F-BDD9-B7BBF2D01B6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FCD4-7D90-407C-81C0-4CC7D8BDDEC9}" type="datetimeFigureOut">
              <a:rPr lang="pt-BR" smtClean="0"/>
              <a:pPr/>
              <a:t>24/07/2014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ector reto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F014D83-211C-424F-BDD9-B7BBF2D01B6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63CFCD4-7D90-407C-81C0-4CC7D8BDDEC9}" type="datetimeFigureOut">
              <a:rPr lang="pt-BR" smtClean="0"/>
              <a:pPr/>
              <a:t>24/07/2014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63CFCD4-7D90-407C-81C0-4CC7D8BDDEC9}" type="datetimeFigureOut">
              <a:rPr lang="pt-BR" smtClean="0"/>
              <a:pPr/>
              <a:t>24/07/2014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014D83-211C-424F-BDD9-B7BBF2D01B6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ssbr.org/" TargetMode="External"/><Relationship Id="rId2" Type="http://schemas.openxmlformats.org/officeDocument/2006/relationships/hyperlink" Target="http://www.proadess.icict.fiocruz.br/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2636912"/>
            <a:ext cx="8568952" cy="3744416"/>
          </a:xfrm>
        </p:spPr>
        <p:txBody>
          <a:bodyPr>
            <a:normAutofit fontScale="92500" lnSpcReduction="10000"/>
          </a:bodyPr>
          <a:lstStyle/>
          <a:p>
            <a:endParaRPr lang="pt-BR" dirty="0" smtClean="0"/>
          </a:p>
          <a:p>
            <a:endParaRPr lang="pt-BR" dirty="0" smtClean="0"/>
          </a:p>
          <a:p>
            <a:r>
              <a:rPr lang="pt-BR" sz="1900" b="0" i="1" dirty="0" smtClean="0"/>
              <a:t>Patricia Tavares ribeiro</a:t>
            </a:r>
          </a:p>
          <a:p>
            <a:r>
              <a:rPr lang="pt-BR" sz="1900" b="0" i="1" dirty="0" smtClean="0"/>
              <a:t>(CEPI-DSS/ENSP/</a:t>
            </a:r>
            <a:r>
              <a:rPr lang="pt-BR" sz="1900" b="0" i="1" dirty="0" err="1" smtClean="0"/>
              <a:t>fiocruz</a:t>
            </a:r>
            <a:r>
              <a:rPr lang="pt-BR" sz="1900" b="0" i="1" dirty="0" smtClean="0"/>
              <a:t>)</a:t>
            </a:r>
          </a:p>
          <a:p>
            <a:endParaRPr lang="pt-BR" b="0" dirty="0" smtClean="0"/>
          </a:p>
          <a:p>
            <a:endParaRPr lang="pt-BR" b="0" dirty="0" smtClean="0"/>
          </a:p>
          <a:p>
            <a:endParaRPr lang="pt-BR" b="0" dirty="0" smtClean="0"/>
          </a:p>
          <a:p>
            <a:pPr>
              <a:lnSpc>
                <a:spcPct val="170000"/>
              </a:lnSpc>
            </a:pPr>
            <a:r>
              <a:rPr lang="pt-BR" sz="1400" b="0" dirty="0" smtClean="0"/>
              <a:t>Mesa Redonda</a:t>
            </a:r>
          </a:p>
          <a:p>
            <a:pPr>
              <a:lnSpc>
                <a:spcPct val="170000"/>
              </a:lnSpc>
            </a:pPr>
            <a:r>
              <a:rPr lang="pt-BR" sz="1400" b="0" dirty="0" err="1" smtClean="0"/>
              <a:t>Gobernanza</a:t>
            </a:r>
            <a:r>
              <a:rPr lang="pt-BR" sz="1400" b="0" dirty="0" smtClean="0"/>
              <a:t> Y perspectivas futuras </a:t>
            </a:r>
          </a:p>
          <a:p>
            <a:pPr>
              <a:lnSpc>
                <a:spcPct val="170000"/>
              </a:lnSpc>
            </a:pPr>
            <a:r>
              <a:rPr lang="pt-BR" sz="1400" b="0" dirty="0" smtClean="0"/>
              <a:t>para </a:t>
            </a:r>
            <a:r>
              <a:rPr lang="pt-BR" sz="1400" b="0" dirty="0" err="1" smtClean="0"/>
              <a:t>el</a:t>
            </a:r>
            <a:r>
              <a:rPr lang="pt-BR" sz="1400" b="0" dirty="0" smtClean="0"/>
              <a:t> </a:t>
            </a:r>
            <a:r>
              <a:rPr lang="pt-BR" sz="1400" b="0" dirty="0" err="1" smtClean="0"/>
              <a:t>monitoreo</a:t>
            </a:r>
            <a:r>
              <a:rPr lang="pt-BR" sz="1400" b="0" dirty="0" smtClean="0"/>
              <a:t> de </a:t>
            </a:r>
            <a:r>
              <a:rPr lang="pt-BR" sz="1400" b="0" dirty="0" err="1" smtClean="0"/>
              <a:t>la</a:t>
            </a:r>
            <a:r>
              <a:rPr lang="pt-BR" sz="1400" b="0" dirty="0" smtClean="0"/>
              <a:t> equidade em </a:t>
            </a:r>
            <a:r>
              <a:rPr lang="pt-BR" sz="1400" b="0" dirty="0" err="1" smtClean="0"/>
              <a:t>salud</a:t>
            </a:r>
            <a:endParaRPr lang="pt-BR" sz="1400" b="0" dirty="0" smtClean="0"/>
          </a:p>
          <a:p>
            <a:pPr>
              <a:lnSpc>
                <a:spcPct val="170000"/>
              </a:lnSpc>
            </a:pPr>
            <a:r>
              <a:rPr lang="pt-BR" sz="1400" b="0" dirty="0" smtClean="0"/>
              <a:t>Programa para </a:t>
            </a:r>
            <a:r>
              <a:rPr lang="pt-BR" sz="1400" b="0" dirty="0" err="1" smtClean="0"/>
              <a:t>la</a:t>
            </a:r>
            <a:r>
              <a:rPr lang="pt-BR" sz="1400" b="0" dirty="0" smtClean="0"/>
              <a:t> </a:t>
            </a:r>
            <a:r>
              <a:rPr lang="pt-BR" sz="1400" b="0" dirty="0" err="1" smtClean="0"/>
              <a:t>cohesión</a:t>
            </a:r>
            <a:r>
              <a:rPr lang="pt-BR" sz="1400" b="0" dirty="0" smtClean="0"/>
              <a:t> social </a:t>
            </a:r>
            <a:r>
              <a:rPr lang="pt-BR" sz="1400" b="0" dirty="0" err="1" smtClean="0"/>
              <a:t>en</a:t>
            </a:r>
            <a:r>
              <a:rPr lang="pt-BR" sz="1400" b="0" dirty="0" smtClean="0"/>
              <a:t> américa latina(</a:t>
            </a:r>
            <a:r>
              <a:rPr lang="pt-BR" sz="1400" b="0" dirty="0" err="1" smtClean="0"/>
              <a:t>eurosocial</a:t>
            </a:r>
            <a:r>
              <a:rPr lang="pt-BR" sz="1400" b="0" dirty="0" smtClean="0"/>
              <a:t>) </a:t>
            </a:r>
          </a:p>
          <a:p>
            <a:pPr>
              <a:lnSpc>
                <a:spcPct val="170000"/>
              </a:lnSpc>
            </a:pPr>
            <a:r>
              <a:rPr lang="pt-BR" sz="1400" b="0" dirty="0" err="1"/>
              <a:t>reunión</a:t>
            </a:r>
            <a:r>
              <a:rPr lang="pt-BR" sz="1400" b="0" dirty="0"/>
              <a:t> de </a:t>
            </a:r>
            <a:r>
              <a:rPr lang="pt-BR" sz="1400" b="0" dirty="0" err="1" smtClean="0"/>
              <a:t>Trabajo</a:t>
            </a:r>
            <a:r>
              <a:rPr lang="pt-BR" sz="1400" b="0" dirty="0" smtClean="0"/>
              <a:t>, Lima, 24-25 de </a:t>
            </a:r>
            <a:r>
              <a:rPr lang="pt-BR" sz="1400" b="0" dirty="0" err="1" smtClean="0"/>
              <a:t>Julio</a:t>
            </a:r>
            <a:r>
              <a:rPr lang="pt-BR" sz="1400" b="0" dirty="0" smtClean="0"/>
              <a:t> de 2014</a:t>
            </a: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3528" y="381000"/>
            <a:ext cx="8352928" cy="1535832"/>
          </a:xfrm>
        </p:spPr>
        <p:txBody>
          <a:bodyPr>
            <a:noAutofit/>
          </a:bodyPr>
          <a:lstStyle/>
          <a:p>
            <a:r>
              <a:rPr lang="pt-BR" sz="2800" b="1" dirty="0" err="1" smtClean="0"/>
              <a:t>Decisión</a:t>
            </a:r>
            <a:r>
              <a:rPr lang="pt-BR" sz="2800" b="1" dirty="0" smtClean="0"/>
              <a:t> informada a </a:t>
            </a:r>
            <a:r>
              <a:rPr lang="pt-BR" sz="2800" b="1" dirty="0" err="1" smtClean="0"/>
              <a:t>nivel</a:t>
            </a:r>
            <a:r>
              <a:rPr lang="pt-BR" sz="2800" b="1" dirty="0" smtClean="0"/>
              <a:t> de </a:t>
            </a:r>
            <a:r>
              <a:rPr lang="pt-BR" sz="2800" b="1" dirty="0" err="1" smtClean="0"/>
              <a:t>Ministerio</a:t>
            </a:r>
            <a:r>
              <a:rPr lang="pt-BR" sz="2800" b="1" dirty="0" smtClean="0"/>
              <a:t> de </a:t>
            </a:r>
            <a:r>
              <a:rPr lang="pt-BR" sz="2800" b="1" dirty="0" err="1" smtClean="0"/>
              <a:t>Salud</a:t>
            </a:r>
            <a:r>
              <a:rPr lang="pt-BR" sz="2800" b="1" dirty="0" smtClean="0"/>
              <a:t>, Estados y Municipalidades para </a:t>
            </a:r>
            <a:r>
              <a:rPr lang="pt-BR" sz="2800" b="1" dirty="0" err="1" smtClean="0"/>
              <a:t>la</a:t>
            </a:r>
            <a:r>
              <a:rPr lang="pt-BR" sz="2800" b="1" dirty="0" smtClean="0"/>
              <a:t> </a:t>
            </a:r>
            <a:r>
              <a:rPr lang="pt-BR" sz="2800" b="1" dirty="0" err="1" smtClean="0"/>
              <a:t>equidad</a:t>
            </a:r>
            <a:r>
              <a:rPr lang="pt-BR" sz="2800" b="1" dirty="0" smtClean="0"/>
              <a:t> </a:t>
            </a:r>
            <a:r>
              <a:rPr lang="pt-BR" sz="2800" b="1" dirty="0" err="1" smtClean="0"/>
              <a:t>en</a:t>
            </a:r>
            <a:r>
              <a:rPr lang="pt-BR" sz="2800" b="1" dirty="0" smtClean="0"/>
              <a:t> </a:t>
            </a:r>
            <a:r>
              <a:rPr lang="pt-BR" sz="2800" b="1" dirty="0" err="1" smtClean="0"/>
              <a:t>salud</a:t>
            </a:r>
            <a:endParaRPr lang="pt-B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2636912"/>
            <a:ext cx="8640960" cy="3886718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s-ES" b="0" i="1" dirty="0"/>
              <a:t>Cooperación técnica </a:t>
            </a:r>
            <a:r>
              <a:rPr lang="es-ES" b="0" i="1" dirty="0" err="1"/>
              <a:t>Fiocruz</a:t>
            </a:r>
            <a:r>
              <a:rPr lang="es-ES" b="0" i="1" dirty="0"/>
              <a:t> - </a:t>
            </a:r>
            <a:r>
              <a:rPr lang="es-ES" b="0" i="1" dirty="0" err="1"/>
              <a:t>Conass</a:t>
            </a:r>
            <a:r>
              <a:rPr lang="es-ES" b="0" i="1" dirty="0"/>
              <a:t> - </a:t>
            </a:r>
            <a:r>
              <a:rPr lang="es-ES" b="0" i="1" dirty="0" err="1"/>
              <a:t>Conasems</a:t>
            </a:r>
            <a:r>
              <a:rPr lang="es-ES" b="0" i="1" dirty="0"/>
              <a:t> </a:t>
            </a:r>
          </a:p>
          <a:p>
            <a:pPr>
              <a:lnSpc>
                <a:spcPct val="170000"/>
              </a:lnSpc>
            </a:pPr>
            <a:r>
              <a:rPr lang="es-ES" b="0" i="1" dirty="0"/>
              <a:t>(Red de apoyo a la gestión estratégica del SUS, agenda interinstitucional </a:t>
            </a:r>
            <a:r>
              <a:rPr lang="es-ES" b="0" i="1" dirty="0" err="1"/>
              <a:t>pactuadas</a:t>
            </a:r>
            <a:r>
              <a:rPr lang="es-ES" b="0" i="1" dirty="0"/>
              <a:t>). </a:t>
            </a:r>
            <a:endParaRPr lang="es-ES" b="0" i="1" dirty="0" smtClean="0"/>
          </a:p>
          <a:p>
            <a:pPr>
              <a:lnSpc>
                <a:spcPct val="170000"/>
              </a:lnSpc>
            </a:pPr>
            <a:endParaRPr lang="es-ES" b="0" i="1" dirty="0"/>
          </a:p>
          <a:p>
            <a:pPr>
              <a:lnSpc>
                <a:spcPct val="170000"/>
              </a:lnSpc>
            </a:pPr>
            <a:endParaRPr lang="es-ES" b="0" i="1" dirty="0" smtClean="0"/>
          </a:p>
          <a:p>
            <a:pPr>
              <a:lnSpc>
                <a:spcPct val="170000"/>
              </a:lnSpc>
            </a:pPr>
            <a:r>
              <a:rPr lang="es-ES" b="0" i="1" dirty="0" smtClean="0"/>
              <a:t>Las </a:t>
            </a:r>
            <a:r>
              <a:rPr lang="es-ES" b="0" i="1" dirty="0"/>
              <a:t>iniciativas de cooperación social para el </a:t>
            </a:r>
            <a:r>
              <a:rPr lang="es-ES" b="0" i="1" dirty="0" smtClean="0"/>
              <a:t>desarrollo </a:t>
            </a:r>
            <a:r>
              <a:rPr lang="es-ES" b="0" i="1" dirty="0" err="1"/>
              <a:t>territorializado</a:t>
            </a:r>
            <a:r>
              <a:rPr lang="es-ES" b="0" i="1" dirty="0"/>
              <a:t> (</a:t>
            </a:r>
            <a:r>
              <a:rPr lang="es-ES" b="0" i="1" dirty="0" err="1"/>
              <a:t>Edital</a:t>
            </a:r>
            <a:r>
              <a:rPr lang="es-ES" b="0" i="1" dirty="0"/>
              <a:t> </a:t>
            </a:r>
            <a:r>
              <a:rPr lang="es-ES" b="0" i="1" dirty="0" err="1"/>
              <a:t>Fiocruz</a:t>
            </a:r>
            <a:r>
              <a:rPr lang="es-ES" b="0" i="1" dirty="0"/>
              <a:t>)</a:t>
            </a: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08912" cy="1743472"/>
          </a:xfrm>
        </p:spPr>
        <p:txBody>
          <a:bodyPr>
            <a:noAutofit/>
          </a:bodyPr>
          <a:lstStyle/>
          <a:p>
            <a:r>
              <a:rPr lang="es-ES" sz="2900" dirty="0"/>
              <a:t>Equidad como principio en la aplicación de la gestión descentralizada del NHS: contribuciones de la producción científica en el campo de la salud pública</a:t>
            </a:r>
            <a:endParaRPr lang="pt-BR" sz="2900" dirty="0"/>
          </a:p>
        </p:txBody>
      </p:sp>
    </p:spTree>
    <p:extLst>
      <p:ext uri="{BB962C8B-B14F-4D97-AF65-F5344CB8AC3E}">
        <p14:creationId xmlns:p14="http://schemas.microsoft.com/office/powerpoint/2010/main" val="133958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2636912"/>
            <a:ext cx="8640960" cy="3886718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s-ES" b="0" i="1" dirty="0"/>
              <a:t>información y análisis de la situación de salud que figuran en los instrumentos jurídicos y la documentación oficial de la planificación sectorial de los estados y municipios son relevantes. </a:t>
            </a:r>
            <a:endParaRPr lang="es-ES" b="0" i="1" dirty="0" smtClean="0"/>
          </a:p>
          <a:p>
            <a:pPr>
              <a:lnSpc>
                <a:spcPct val="170000"/>
              </a:lnSpc>
            </a:pPr>
            <a:endParaRPr lang="es-ES" b="0" i="1" dirty="0"/>
          </a:p>
          <a:p>
            <a:pPr>
              <a:lnSpc>
                <a:spcPct val="170000"/>
              </a:lnSpc>
            </a:pPr>
            <a:r>
              <a:rPr lang="es-ES" b="0" i="1" dirty="0" smtClean="0"/>
              <a:t>El </a:t>
            </a:r>
            <a:r>
              <a:rPr lang="es-ES" b="0" i="1" dirty="0"/>
              <a:t>uso de la información, incluso cuando los sistemas incompletos o inseguros , </a:t>
            </a:r>
            <a:r>
              <a:rPr lang="es-ES" b="0" i="1" dirty="0" smtClean="0"/>
              <a:t>mejoran </a:t>
            </a:r>
            <a:r>
              <a:rPr lang="es-ES" b="0" i="1" dirty="0"/>
              <a:t>la cobertura y calidad de la información sanitaria.</a:t>
            </a:r>
            <a:endParaRPr lang="pt-BR" b="0" i="1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08912" cy="1167408"/>
          </a:xfrm>
        </p:spPr>
        <p:txBody>
          <a:bodyPr>
            <a:noAutofit/>
          </a:bodyPr>
          <a:lstStyle/>
          <a:p>
            <a:r>
              <a:rPr lang="es-ES" sz="2900" dirty="0"/>
              <a:t>Decisión informada sobre la equidad: lecciones aprendidas</a:t>
            </a:r>
            <a:endParaRPr lang="pt-BR" sz="2900" dirty="0"/>
          </a:p>
        </p:txBody>
      </p:sp>
    </p:spTree>
    <p:extLst>
      <p:ext uri="{BB962C8B-B14F-4D97-AF65-F5344CB8AC3E}">
        <p14:creationId xmlns:p14="http://schemas.microsoft.com/office/powerpoint/2010/main" val="66655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2636912"/>
            <a:ext cx="8640960" cy="3886718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s-ES" b="0" i="1" dirty="0"/>
              <a:t>La descomposición territorial de las bases de datos facilita la identificación de las singularidades y especificidades </a:t>
            </a:r>
            <a:r>
              <a:rPr lang="es-ES" b="0" i="1" dirty="0" smtClean="0"/>
              <a:t>que crean </a:t>
            </a:r>
            <a:r>
              <a:rPr lang="es-ES" b="0" i="1" dirty="0"/>
              <a:t>desigualdades injustas . </a:t>
            </a:r>
          </a:p>
          <a:p>
            <a:pPr>
              <a:lnSpc>
                <a:spcPct val="170000"/>
              </a:lnSpc>
            </a:pPr>
            <a:endParaRPr lang="es-ES" b="0" i="1" dirty="0"/>
          </a:p>
          <a:p>
            <a:pPr>
              <a:lnSpc>
                <a:spcPct val="170000"/>
              </a:lnSpc>
            </a:pPr>
            <a:r>
              <a:rPr lang="es-ES" b="0" i="1" dirty="0"/>
              <a:t>La asociación entre los directivos y los expertos en el análisis de la producción conjunta favorece el impacto de sus resultados en la toma de decisiones en el momento oportuno.</a:t>
            </a:r>
            <a:endParaRPr lang="pt-BR" b="0" i="1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08912" cy="1167408"/>
          </a:xfrm>
        </p:spPr>
        <p:txBody>
          <a:bodyPr>
            <a:noAutofit/>
          </a:bodyPr>
          <a:lstStyle/>
          <a:p>
            <a:r>
              <a:rPr lang="es-ES" sz="2900" dirty="0"/>
              <a:t>Decisión informada sobre la equidad: lecciones aprendidas</a:t>
            </a:r>
            <a:endParaRPr lang="pt-BR" sz="2900" dirty="0"/>
          </a:p>
        </p:txBody>
      </p:sp>
    </p:spTree>
    <p:extLst>
      <p:ext uri="{BB962C8B-B14F-4D97-AF65-F5344CB8AC3E}">
        <p14:creationId xmlns:p14="http://schemas.microsoft.com/office/powerpoint/2010/main" val="295933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2636912"/>
            <a:ext cx="8640960" cy="3886718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s-ES" b="0" i="1" dirty="0"/>
              <a:t>Es importante establecer un diálogo productivo entre disciplinas y entre los sectores gubernamentales para el desarrollo y operación de los cambios positivos en las condiciones de vida de las ciudades. </a:t>
            </a:r>
          </a:p>
          <a:p>
            <a:pPr>
              <a:lnSpc>
                <a:spcPct val="170000"/>
              </a:lnSpc>
            </a:pPr>
            <a:endParaRPr lang="es-ES" b="0" i="1" dirty="0"/>
          </a:p>
          <a:p>
            <a:pPr>
              <a:lnSpc>
                <a:spcPct val="170000"/>
              </a:lnSpc>
            </a:pPr>
            <a:r>
              <a:rPr lang="es-ES" b="0" i="1" dirty="0"/>
              <a:t>La participación social es fundamental en la construcción de respuestas eficaces a los problemas locales.</a:t>
            </a:r>
            <a:endParaRPr lang="pt-BR" b="0" i="1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08912" cy="1167408"/>
          </a:xfrm>
        </p:spPr>
        <p:txBody>
          <a:bodyPr>
            <a:noAutofit/>
          </a:bodyPr>
          <a:lstStyle/>
          <a:p>
            <a:r>
              <a:rPr lang="es-ES" sz="2900" dirty="0"/>
              <a:t>Decisión informada sobre la equidad: lecciones aprendidas</a:t>
            </a:r>
            <a:endParaRPr lang="pt-BR" sz="2900" dirty="0"/>
          </a:p>
        </p:txBody>
      </p:sp>
    </p:spTree>
    <p:extLst>
      <p:ext uri="{BB962C8B-B14F-4D97-AF65-F5344CB8AC3E}">
        <p14:creationId xmlns:p14="http://schemas.microsoft.com/office/powerpoint/2010/main" val="182694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2636912"/>
            <a:ext cx="8640960" cy="3886718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s-ES" b="0" i="1" dirty="0"/>
              <a:t>Se </a:t>
            </a:r>
            <a:r>
              <a:rPr lang="es-ES" b="0" i="1" dirty="0" smtClean="0"/>
              <a:t>necesita </a:t>
            </a:r>
            <a:r>
              <a:rPr lang="es-ES" b="0" i="1" dirty="0"/>
              <a:t>la apropiación institucional y social de las innovaciones</a:t>
            </a:r>
            <a:r>
              <a:rPr lang="es-ES" b="0" i="1" dirty="0" smtClean="0"/>
              <a:t>,</a:t>
            </a:r>
            <a:r>
              <a:rPr lang="pt-BR" b="0" i="1" dirty="0" smtClean="0"/>
              <a:t> </a:t>
            </a:r>
            <a:r>
              <a:rPr lang="pt-BR" b="0" i="1" dirty="0" err="1" smtClean="0"/>
              <a:t>la</a:t>
            </a:r>
            <a:r>
              <a:rPr lang="pt-BR" b="0" i="1" dirty="0" smtClean="0"/>
              <a:t> </a:t>
            </a:r>
            <a:r>
              <a:rPr lang="es-ES" b="0" i="1" dirty="0" smtClean="0"/>
              <a:t>evaluación </a:t>
            </a:r>
            <a:r>
              <a:rPr lang="es-ES" b="0" i="1" dirty="0"/>
              <a:t>de los resultados y el intercambio de conocimiento acumulado. </a:t>
            </a:r>
          </a:p>
          <a:p>
            <a:pPr>
              <a:lnSpc>
                <a:spcPct val="170000"/>
              </a:lnSpc>
            </a:pPr>
            <a:endParaRPr lang="es-ES" b="0" i="1" dirty="0"/>
          </a:p>
          <a:p>
            <a:pPr>
              <a:lnSpc>
                <a:spcPct val="170000"/>
              </a:lnSpc>
            </a:pPr>
            <a:r>
              <a:rPr lang="es-ES" b="0" i="1" dirty="0"/>
              <a:t>el ejercicio de la crítica y la explicación de los conflictos y contradicciones </a:t>
            </a:r>
            <a:r>
              <a:rPr lang="es-ES" b="0" i="1" dirty="0" smtClean="0"/>
              <a:t>deben ser fomentados.</a:t>
            </a:r>
            <a:endParaRPr lang="pt-BR" b="0" i="1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08912" cy="1167408"/>
          </a:xfrm>
        </p:spPr>
        <p:txBody>
          <a:bodyPr>
            <a:noAutofit/>
          </a:bodyPr>
          <a:lstStyle/>
          <a:p>
            <a:r>
              <a:rPr lang="es-ES" sz="2900" dirty="0"/>
              <a:t>Decisión informada sobre la equidad: lecciones aprendidas</a:t>
            </a:r>
            <a:endParaRPr lang="pt-BR" sz="2900" dirty="0"/>
          </a:p>
        </p:txBody>
      </p:sp>
    </p:spTree>
    <p:extLst>
      <p:ext uri="{BB962C8B-B14F-4D97-AF65-F5344CB8AC3E}">
        <p14:creationId xmlns:p14="http://schemas.microsoft.com/office/powerpoint/2010/main" val="193815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2636912"/>
            <a:ext cx="8640960" cy="3886718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s-ES" b="0" i="1" dirty="0"/>
              <a:t>estrategias políticas apoyadas en el ensayo de una nueva gobernanza territorial, sobre la base de los procesos de planificación del gobierno y la gestión participativa y articulada y razonada de la información, datos y conocimientos reunidos en conjunto, puede dar lugar a avances significativos en el patrimonio neto en la garantía del derecho a la salud.</a:t>
            </a:r>
            <a:endParaRPr lang="pt-BR" b="0" i="1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08912" cy="1167408"/>
          </a:xfrm>
        </p:spPr>
        <p:txBody>
          <a:bodyPr>
            <a:noAutofit/>
          </a:bodyPr>
          <a:lstStyle/>
          <a:p>
            <a:r>
              <a:rPr lang="es-ES" sz="2900" dirty="0"/>
              <a:t>Gobernanza y perspectivas de futuro</a:t>
            </a:r>
            <a:endParaRPr lang="pt-BR" sz="2900" dirty="0"/>
          </a:p>
        </p:txBody>
      </p:sp>
    </p:spTree>
    <p:extLst>
      <p:ext uri="{BB962C8B-B14F-4D97-AF65-F5344CB8AC3E}">
        <p14:creationId xmlns:p14="http://schemas.microsoft.com/office/powerpoint/2010/main" val="308936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2636912"/>
            <a:ext cx="8640960" cy="3886718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s-ES" b="0" i="1" dirty="0"/>
              <a:t>es necesario invertir en la revitalización de la política como una fuerza constructiva que da vida a la democracia y la consolidación de un espacio y posibilidades de construcción de un orden social más justo, basado en las políticas públicas equitativas ciudadanía integrada e inclusiva, para crear nuevos significados y abiertas.</a:t>
            </a:r>
            <a:endParaRPr lang="pt-BR" b="0" i="1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08912" cy="1167408"/>
          </a:xfrm>
        </p:spPr>
        <p:txBody>
          <a:bodyPr>
            <a:noAutofit/>
          </a:bodyPr>
          <a:lstStyle/>
          <a:p>
            <a:r>
              <a:rPr lang="es-ES" sz="2900" dirty="0"/>
              <a:t>Gobernanza y perspectivas de futuro</a:t>
            </a:r>
            <a:endParaRPr lang="pt-BR" sz="2900" dirty="0"/>
          </a:p>
        </p:txBody>
      </p:sp>
    </p:spTree>
    <p:extLst>
      <p:ext uri="{BB962C8B-B14F-4D97-AF65-F5344CB8AC3E}">
        <p14:creationId xmlns:p14="http://schemas.microsoft.com/office/powerpoint/2010/main" val="118143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2483768" y="2996952"/>
            <a:ext cx="4392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>
                <a:solidFill>
                  <a:schemeClr val="tx2"/>
                </a:solidFill>
              </a:rPr>
              <a:t>GRACIAS.</a:t>
            </a:r>
            <a:endParaRPr lang="pt-BR" sz="2000" dirty="0">
              <a:solidFill>
                <a:schemeClr val="tx2"/>
              </a:solidFill>
            </a:endParaRPr>
          </a:p>
          <a:p>
            <a:pPr algn="ctr"/>
            <a:endParaRPr lang="pt-BR" sz="2000" dirty="0" smtClean="0">
              <a:solidFill>
                <a:schemeClr val="tx2"/>
              </a:solidFill>
            </a:endParaRPr>
          </a:p>
          <a:p>
            <a:pPr algn="ctr"/>
            <a:r>
              <a:rPr lang="pt-BR" sz="2000" dirty="0" smtClean="0">
                <a:solidFill>
                  <a:schemeClr val="tx2"/>
                </a:solidFill>
              </a:rPr>
              <a:t>patriciatr@ensp.fiocruz.br</a:t>
            </a:r>
            <a:endParaRPr lang="pt-BR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86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467544" y="2708920"/>
            <a:ext cx="8027169" cy="3456384"/>
          </a:xfrm>
        </p:spPr>
        <p:txBody>
          <a:bodyPr anchor="ctr">
            <a:normAutofit fontScale="85000" lnSpcReduction="10000"/>
          </a:bodyPr>
          <a:lstStyle/>
          <a:p>
            <a:pPr>
              <a:lnSpc>
                <a:spcPct val="170000"/>
              </a:lnSpc>
            </a:pPr>
            <a:r>
              <a:rPr lang="pt-BR" sz="1800" b="0" i="1" dirty="0" smtClean="0"/>
              <a:t>Principio que guia </a:t>
            </a:r>
            <a:r>
              <a:rPr lang="pt-BR" sz="1800" b="0" i="1" dirty="0" err="1" smtClean="0"/>
              <a:t>los</a:t>
            </a:r>
            <a:r>
              <a:rPr lang="pt-BR" sz="1800" b="0" i="1" dirty="0" smtClean="0"/>
              <a:t> objetivos, </a:t>
            </a:r>
            <a:r>
              <a:rPr lang="pt-BR" sz="1800" b="0" i="1" dirty="0" err="1" smtClean="0"/>
              <a:t>establecidos</a:t>
            </a:r>
            <a:r>
              <a:rPr lang="pt-BR" sz="1800" b="0" i="1" dirty="0" smtClean="0"/>
              <a:t> por </a:t>
            </a:r>
            <a:r>
              <a:rPr lang="pt-BR" sz="1800" b="0" i="1" dirty="0" err="1" smtClean="0"/>
              <a:t>la</a:t>
            </a:r>
            <a:r>
              <a:rPr lang="pt-BR" sz="1800" b="0" i="1" dirty="0" smtClean="0"/>
              <a:t> </a:t>
            </a:r>
            <a:r>
              <a:rPr lang="pt-BR" sz="1800" b="0" i="1" dirty="0" err="1" smtClean="0"/>
              <a:t>Constitución</a:t>
            </a:r>
            <a:r>
              <a:rPr lang="pt-BR" sz="1800" b="0" i="1" dirty="0" smtClean="0"/>
              <a:t>, para </a:t>
            </a:r>
            <a:r>
              <a:rPr lang="pt-BR" sz="1800" b="0" i="1" dirty="0" err="1" smtClean="0"/>
              <a:t>la</a:t>
            </a:r>
            <a:r>
              <a:rPr lang="pt-BR" sz="1800" b="0" i="1" dirty="0" smtClean="0"/>
              <a:t> </a:t>
            </a:r>
            <a:r>
              <a:rPr lang="pt-BR" sz="1800" b="0" i="1" dirty="0" err="1" smtClean="0"/>
              <a:t>organización</a:t>
            </a:r>
            <a:r>
              <a:rPr lang="pt-BR" sz="1800" b="0" i="1" dirty="0" smtClean="0"/>
              <a:t> de </a:t>
            </a:r>
            <a:r>
              <a:rPr lang="pt-BR" sz="1800" b="0" i="1" dirty="0" err="1" smtClean="0"/>
              <a:t>la</a:t>
            </a:r>
            <a:r>
              <a:rPr lang="pt-BR" sz="1800" b="0" i="1" dirty="0" smtClean="0"/>
              <a:t> </a:t>
            </a:r>
            <a:r>
              <a:rPr lang="pt-BR" sz="1800" b="0" i="1" dirty="0" err="1" smtClean="0"/>
              <a:t>seguridad</a:t>
            </a:r>
            <a:r>
              <a:rPr lang="pt-BR" sz="1800" b="0" i="1" dirty="0" smtClean="0"/>
              <a:t> social como modelo de </a:t>
            </a:r>
            <a:r>
              <a:rPr lang="pt-BR" sz="1800" b="0" i="1" dirty="0" err="1" smtClean="0"/>
              <a:t>protección</a:t>
            </a:r>
            <a:r>
              <a:rPr lang="pt-BR" sz="1800" b="0" i="1" dirty="0" smtClean="0"/>
              <a:t> social.</a:t>
            </a:r>
          </a:p>
          <a:p>
            <a:pPr>
              <a:lnSpc>
                <a:spcPct val="170000"/>
              </a:lnSpc>
            </a:pPr>
            <a:endParaRPr lang="pt-BR" sz="1800" b="0" i="1" dirty="0" smtClean="0"/>
          </a:p>
          <a:p>
            <a:pPr>
              <a:lnSpc>
                <a:spcPct val="170000"/>
              </a:lnSpc>
            </a:pPr>
            <a:r>
              <a:rPr lang="pt-BR" sz="1800" b="0" i="1" dirty="0" smtClean="0"/>
              <a:t>Principio que </a:t>
            </a:r>
            <a:r>
              <a:rPr lang="pt-BR" sz="1800" b="0" i="1" dirty="0" err="1" smtClean="0"/>
              <a:t>debe</a:t>
            </a:r>
            <a:r>
              <a:rPr lang="pt-BR" sz="1800" b="0" i="1" dirty="0" smtClean="0"/>
              <a:t> ser observado </a:t>
            </a:r>
            <a:r>
              <a:rPr lang="pt-BR" sz="1800" b="0" i="1" dirty="0" err="1" smtClean="0"/>
              <a:t>en</a:t>
            </a:r>
            <a:r>
              <a:rPr lang="pt-BR" sz="1800" b="0" i="1" dirty="0" smtClean="0"/>
              <a:t> </a:t>
            </a:r>
            <a:r>
              <a:rPr lang="pt-BR" sz="1800" b="0" i="1" dirty="0" err="1" smtClean="0"/>
              <a:t>la</a:t>
            </a:r>
            <a:r>
              <a:rPr lang="pt-BR" sz="1800" b="0" i="1" dirty="0" smtClean="0"/>
              <a:t> </a:t>
            </a:r>
            <a:r>
              <a:rPr lang="pt-BR" sz="1800" b="0" i="1" dirty="0" err="1" smtClean="0"/>
              <a:t>realización</a:t>
            </a:r>
            <a:r>
              <a:rPr lang="pt-BR" sz="1800" b="0" i="1" dirty="0" smtClean="0"/>
              <a:t> </a:t>
            </a:r>
            <a:r>
              <a:rPr lang="pt-BR" sz="1800" b="0" i="1" dirty="0" err="1" smtClean="0"/>
              <a:t>del</a:t>
            </a:r>
            <a:r>
              <a:rPr lang="pt-BR" sz="1800" b="0" i="1" dirty="0" smtClean="0"/>
              <a:t> </a:t>
            </a:r>
            <a:r>
              <a:rPr lang="pt-BR" sz="1800" b="0" i="1" dirty="0" err="1" smtClean="0"/>
              <a:t>deber</a:t>
            </a:r>
            <a:r>
              <a:rPr lang="pt-BR" sz="1800" b="0" i="1" dirty="0" smtClean="0"/>
              <a:t> </a:t>
            </a:r>
            <a:r>
              <a:rPr lang="pt-BR" sz="1800" b="0" i="1" dirty="0" err="1" smtClean="0"/>
              <a:t>del</a:t>
            </a:r>
            <a:r>
              <a:rPr lang="pt-BR" sz="1800" b="0" i="1" dirty="0" smtClean="0"/>
              <a:t> </a:t>
            </a:r>
            <a:r>
              <a:rPr lang="pt-BR" sz="1800" b="0" i="1" dirty="0"/>
              <a:t>Estado de </a:t>
            </a:r>
            <a:r>
              <a:rPr lang="pt-BR" sz="1800" b="0" i="1" dirty="0" err="1" smtClean="0"/>
              <a:t>asegurar</a:t>
            </a:r>
            <a:r>
              <a:rPr lang="pt-BR" sz="1800" b="0" i="1" dirty="0" smtClean="0"/>
              <a:t> </a:t>
            </a:r>
            <a:r>
              <a:rPr lang="pt-BR" sz="1800" b="0" i="1" dirty="0" err="1" smtClean="0"/>
              <a:t>el</a:t>
            </a:r>
            <a:r>
              <a:rPr lang="pt-BR" sz="1800" b="0" i="1" dirty="0" smtClean="0"/>
              <a:t> </a:t>
            </a:r>
            <a:r>
              <a:rPr lang="pt-BR" sz="1800" b="0" i="1" dirty="0" err="1" smtClean="0"/>
              <a:t>derecho</a:t>
            </a:r>
            <a:r>
              <a:rPr lang="pt-BR" sz="1800" b="0" i="1" dirty="0" smtClean="0"/>
              <a:t> </a:t>
            </a:r>
            <a:r>
              <a:rPr lang="pt-BR" sz="1800" b="0" i="1" dirty="0"/>
              <a:t>universal </a:t>
            </a:r>
            <a:r>
              <a:rPr lang="pt-BR" sz="1800" b="0" i="1" dirty="0" smtClean="0"/>
              <a:t>a </a:t>
            </a:r>
            <a:r>
              <a:rPr lang="pt-BR" sz="1800" b="0" i="1" dirty="0" err="1" smtClean="0"/>
              <a:t>la</a:t>
            </a:r>
            <a:r>
              <a:rPr lang="pt-BR" sz="1800" b="0" i="1" dirty="0" smtClean="0"/>
              <a:t> </a:t>
            </a:r>
            <a:r>
              <a:rPr lang="pt-BR" sz="1800" b="0" i="1" dirty="0" err="1" smtClean="0"/>
              <a:t>salud</a:t>
            </a:r>
            <a:r>
              <a:rPr lang="pt-BR" sz="1800" b="0" i="1" dirty="0" smtClean="0"/>
              <a:t> </a:t>
            </a:r>
            <a:r>
              <a:rPr lang="pt-BR" sz="1800" b="0" i="1" dirty="0" err="1" smtClean="0"/>
              <a:t>en</a:t>
            </a:r>
            <a:r>
              <a:rPr lang="pt-BR" sz="1800" b="0" i="1" dirty="0" smtClean="0"/>
              <a:t> </a:t>
            </a:r>
            <a:r>
              <a:rPr lang="pt-BR" sz="1800" b="0" i="1" dirty="0" err="1" smtClean="0"/>
              <a:t>el</a:t>
            </a:r>
            <a:r>
              <a:rPr lang="pt-BR" sz="1800" b="0" i="1" dirty="0" smtClean="0"/>
              <a:t> </a:t>
            </a:r>
            <a:r>
              <a:rPr lang="pt-BR" sz="1800" b="0" i="1" dirty="0" err="1" smtClean="0"/>
              <a:t>territorio</a:t>
            </a:r>
            <a:r>
              <a:rPr lang="pt-BR" sz="1800" b="0" i="1" dirty="0" smtClean="0"/>
              <a:t> nacional.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533400"/>
            <a:ext cx="8027169" cy="1023392"/>
          </a:xfrm>
        </p:spPr>
        <p:txBody>
          <a:bodyPr>
            <a:normAutofit/>
          </a:bodyPr>
          <a:lstStyle/>
          <a:p>
            <a:r>
              <a:rPr lang="pt-BR" sz="2900" dirty="0" smtClean="0"/>
              <a:t>República Federativa do Brasil: </a:t>
            </a:r>
            <a:br>
              <a:rPr lang="pt-BR" sz="2900" dirty="0" smtClean="0"/>
            </a:br>
            <a:r>
              <a:rPr lang="pt-BR" sz="2900" dirty="0" err="1" smtClean="0"/>
              <a:t>equidad</a:t>
            </a:r>
            <a:r>
              <a:rPr lang="pt-BR" sz="2900" dirty="0" smtClean="0"/>
              <a:t> </a:t>
            </a:r>
            <a:r>
              <a:rPr lang="pt-BR" sz="2900" dirty="0" err="1" smtClean="0"/>
              <a:t>en</a:t>
            </a:r>
            <a:r>
              <a:rPr lang="pt-BR" sz="2900" dirty="0" smtClean="0"/>
              <a:t> </a:t>
            </a:r>
            <a:r>
              <a:rPr lang="pt-BR" sz="2900" dirty="0" err="1" smtClean="0"/>
              <a:t>salud</a:t>
            </a:r>
            <a:endParaRPr lang="pt-BR" sz="2900" dirty="0"/>
          </a:p>
        </p:txBody>
      </p:sp>
    </p:spTree>
    <p:extLst>
      <p:ext uri="{BB962C8B-B14F-4D97-AF65-F5344CB8AC3E}">
        <p14:creationId xmlns:p14="http://schemas.microsoft.com/office/powerpoint/2010/main" val="352442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2636912"/>
            <a:ext cx="8640960" cy="388671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70000"/>
              </a:lnSpc>
            </a:pPr>
            <a:r>
              <a:rPr lang="pt-BR" b="0" i="1" dirty="0" err="1" smtClean="0"/>
              <a:t>Salud</a:t>
            </a:r>
            <a:r>
              <a:rPr lang="pt-BR" b="0" i="1" dirty="0" smtClean="0"/>
              <a:t>: </a:t>
            </a:r>
            <a:r>
              <a:rPr lang="pt-BR" b="0" i="1" dirty="0" err="1" smtClean="0"/>
              <a:t>derecho</a:t>
            </a:r>
            <a:r>
              <a:rPr lang="pt-BR" b="0" i="1" dirty="0" smtClean="0"/>
              <a:t> de todos y </a:t>
            </a:r>
            <a:r>
              <a:rPr lang="pt-BR" b="0" i="1" dirty="0" err="1" smtClean="0"/>
              <a:t>deber</a:t>
            </a:r>
            <a:r>
              <a:rPr lang="pt-BR" b="0" i="1" dirty="0" smtClean="0"/>
              <a:t> </a:t>
            </a:r>
            <a:r>
              <a:rPr lang="pt-BR" b="0" i="1" dirty="0" err="1" smtClean="0"/>
              <a:t>del</a:t>
            </a:r>
            <a:r>
              <a:rPr lang="pt-BR" b="0" i="1" dirty="0" smtClean="0"/>
              <a:t> Estado.</a:t>
            </a:r>
          </a:p>
          <a:p>
            <a:pPr>
              <a:lnSpc>
                <a:spcPct val="170000"/>
              </a:lnSpc>
            </a:pPr>
            <a:endParaRPr lang="pt-BR" b="0" i="1" dirty="0" smtClean="0"/>
          </a:p>
          <a:p>
            <a:pPr>
              <a:lnSpc>
                <a:spcPct val="170000"/>
              </a:lnSpc>
            </a:pPr>
            <a:r>
              <a:rPr lang="pt-BR" b="0" i="1" dirty="0" err="1" smtClean="0"/>
              <a:t>garantizado</a:t>
            </a:r>
            <a:r>
              <a:rPr lang="pt-BR" b="0" i="1" dirty="0" smtClean="0"/>
              <a:t> mediante políticas </a:t>
            </a:r>
            <a:r>
              <a:rPr lang="pt-BR" b="0" i="1" dirty="0" err="1" smtClean="0"/>
              <a:t>sociales</a:t>
            </a:r>
            <a:r>
              <a:rPr lang="pt-BR" b="0" i="1" dirty="0" smtClean="0"/>
              <a:t> y económicas </a:t>
            </a:r>
            <a:r>
              <a:rPr lang="pt-BR" b="0" i="1" dirty="0" err="1" smtClean="0"/>
              <a:t>direccionada</a:t>
            </a:r>
            <a:r>
              <a:rPr lang="pt-BR" b="0" i="1" dirty="0" smtClean="0"/>
              <a:t> a </a:t>
            </a:r>
            <a:r>
              <a:rPr lang="pt-BR" b="0" i="1" dirty="0" err="1" smtClean="0"/>
              <a:t>la</a:t>
            </a:r>
            <a:r>
              <a:rPr lang="pt-BR" b="0" i="1" dirty="0" smtClean="0"/>
              <a:t> </a:t>
            </a:r>
            <a:r>
              <a:rPr lang="pt-BR" b="0" i="1" dirty="0" err="1" smtClean="0"/>
              <a:t>reducción</a:t>
            </a:r>
            <a:r>
              <a:rPr lang="pt-BR" b="0" i="1" dirty="0" smtClean="0"/>
              <a:t> </a:t>
            </a:r>
            <a:r>
              <a:rPr lang="pt-BR" b="0" i="1" dirty="0" err="1" smtClean="0"/>
              <a:t>del</a:t>
            </a:r>
            <a:r>
              <a:rPr lang="pt-BR" b="0" i="1" dirty="0" smtClean="0"/>
              <a:t> risco de </a:t>
            </a:r>
            <a:r>
              <a:rPr lang="pt-BR" b="0" i="1" dirty="0" err="1" smtClean="0"/>
              <a:t>enfermidad</a:t>
            </a:r>
            <a:r>
              <a:rPr lang="pt-BR" b="0" i="1" dirty="0" smtClean="0"/>
              <a:t> y de </a:t>
            </a:r>
            <a:r>
              <a:rPr lang="pt-BR" b="0" i="1" dirty="0" err="1" smtClean="0"/>
              <a:t>otros</a:t>
            </a:r>
            <a:r>
              <a:rPr lang="pt-BR" b="0" i="1" dirty="0" smtClean="0"/>
              <a:t> agravos y al </a:t>
            </a:r>
            <a:r>
              <a:rPr lang="pt-BR" b="0" i="1" dirty="0" err="1" smtClean="0"/>
              <a:t>acceso</a:t>
            </a:r>
            <a:r>
              <a:rPr lang="pt-BR" b="0" i="1" dirty="0" smtClean="0"/>
              <a:t> universal </a:t>
            </a:r>
            <a:r>
              <a:rPr lang="pt-BR" b="0" i="1" dirty="0" err="1" smtClean="0"/>
              <a:t>igualitario</a:t>
            </a:r>
            <a:r>
              <a:rPr lang="pt-BR" b="0" i="1" dirty="0" smtClean="0"/>
              <a:t> a </a:t>
            </a:r>
            <a:r>
              <a:rPr lang="pt-BR" b="0" i="1" dirty="0" err="1" smtClean="0"/>
              <a:t>laS</a:t>
            </a:r>
            <a:r>
              <a:rPr lang="pt-BR" b="0" i="1" dirty="0" smtClean="0"/>
              <a:t> </a:t>
            </a:r>
            <a:r>
              <a:rPr lang="pt-BR" b="0" i="1" dirty="0" err="1" smtClean="0"/>
              <a:t>acciones</a:t>
            </a:r>
            <a:r>
              <a:rPr lang="pt-BR" b="0" i="1" dirty="0" smtClean="0"/>
              <a:t> y </a:t>
            </a:r>
            <a:r>
              <a:rPr lang="pt-BR" b="0" i="1" dirty="0" err="1" smtClean="0"/>
              <a:t>servicios</a:t>
            </a:r>
            <a:r>
              <a:rPr lang="pt-BR" b="0" i="1" dirty="0" smtClean="0"/>
              <a:t> para </a:t>
            </a:r>
            <a:r>
              <a:rPr lang="pt-BR" b="0" i="1" dirty="0" err="1" smtClean="0"/>
              <a:t>su</a:t>
            </a:r>
            <a:r>
              <a:rPr lang="pt-BR" b="0" i="1" dirty="0" smtClean="0"/>
              <a:t> </a:t>
            </a:r>
            <a:r>
              <a:rPr lang="pt-BR" b="0" i="1" dirty="0" err="1" smtClean="0"/>
              <a:t>promoción</a:t>
            </a:r>
            <a:r>
              <a:rPr lang="pt-BR" b="0" i="1" dirty="0" smtClean="0"/>
              <a:t>, </a:t>
            </a:r>
            <a:r>
              <a:rPr lang="pt-BR" b="0" i="1" dirty="0" err="1" smtClean="0"/>
              <a:t>protección</a:t>
            </a:r>
            <a:r>
              <a:rPr lang="pt-BR" b="0" i="1" dirty="0" smtClean="0"/>
              <a:t> y </a:t>
            </a:r>
            <a:r>
              <a:rPr lang="pt-BR" b="0" i="1" dirty="0" err="1" smtClean="0"/>
              <a:t>recuperación</a:t>
            </a:r>
            <a:r>
              <a:rPr lang="pt-BR" b="0" i="1" dirty="0" smtClean="0"/>
              <a:t>.</a:t>
            </a:r>
          </a:p>
          <a:p>
            <a:pPr>
              <a:lnSpc>
                <a:spcPct val="170000"/>
              </a:lnSpc>
            </a:pPr>
            <a:endParaRPr lang="pt-BR" b="0" i="1" dirty="0" smtClean="0"/>
          </a:p>
          <a:p>
            <a:pPr>
              <a:lnSpc>
                <a:spcPct val="170000"/>
              </a:lnSpc>
            </a:pPr>
            <a:r>
              <a:rPr lang="pt-BR" b="0" i="1" dirty="0" err="1" smtClean="0"/>
              <a:t>Universalidad</a:t>
            </a:r>
            <a:r>
              <a:rPr lang="pt-BR" b="0" i="1" dirty="0" smtClean="0"/>
              <a:t> </a:t>
            </a:r>
            <a:r>
              <a:rPr lang="pt-BR" b="0" i="1" dirty="0"/>
              <a:t>de </a:t>
            </a:r>
            <a:r>
              <a:rPr lang="pt-BR" b="0" i="1" dirty="0" err="1" smtClean="0"/>
              <a:t>acceso</a:t>
            </a:r>
            <a:r>
              <a:rPr lang="pt-BR" b="0" i="1" dirty="0" smtClean="0"/>
              <a:t> </a:t>
            </a:r>
            <a:r>
              <a:rPr lang="pt-BR" b="0" i="1" dirty="0"/>
              <a:t>e </a:t>
            </a:r>
            <a:r>
              <a:rPr lang="pt-BR" b="0" i="1" dirty="0" err="1" smtClean="0"/>
              <a:t>igualdad</a:t>
            </a:r>
            <a:r>
              <a:rPr lang="pt-BR" b="0" i="1" dirty="0" smtClean="0"/>
              <a:t> de </a:t>
            </a:r>
            <a:r>
              <a:rPr lang="pt-BR" b="0" i="1" dirty="0" err="1" smtClean="0"/>
              <a:t>asistencia</a:t>
            </a:r>
            <a:r>
              <a:rPr lang="pt-BR" b="0" i="1" dirty="0"/>
              <a:t>, </a:t>
            </a:r>
            <a:r>
              <a:rPr lang="pt-BR" b="0" i="1" dirty="0" err="1" smtClean="0"/>
              <a:t>sin</a:t>
            </a:r>
            <a:r>
              <a:rPr lang="pt-BR" b="0" i="1" dirty="0" smtClean="0"/>
              <a:t> </a:t>
            </a:r>
            <a:r>
              <a:rPr lang="pt-BR" b="0" i="1" dirty="0" err="1" smtClean="0"/>
              <a:t>prejuicios</a:t>
            </a:r>
            <a:r>
              <a:rPr lang="pt-BR" b="0" i="1" dirty="0" smtClean="0"/>
              <a:t> o </a:t>
            </a:r>
            <a:r>
              <a:rPr lang="pt-BR" b="0" i="1" dirty="0" err="1" smtClean="0"/>
              <a:t>privilegios</a:t>
            </a:r>
            <a:r>
              <a:rPr lang="pt-BR" b="0" i="1" dirty="0" smtClean="0"/>
              <a:t> </a:t>
            </a:r>
            <a:r>
              <a:rPr lang="pt-BR" b="0" i="1" dirty="0"/>
              <a:t>de </a:t>
            </a:r>
            <a:r>
              <a:rPr lang="pt-BR" b="0" i="1" dirty="0" err="1" smtClean="0"/>
              <a:t>cualquier</a:t>
            </a:r>
            <a:r>
              <a:rPr lang="pt-BR" b="0" i="1" dirty="0" smtClean="0"/>
              <a:t> tipo. </a:t>
            </a:r>
            <a:endParaRPr lang="pt-BR" b="0" i="1" dirty="0"/>
          </a:p>
          <a:p>
            <a:pPr>
              <a:lnSpc>
                <a:spcPct val="170000"/>
              </a:lnSpc>
            </a:pPr>
            <a:endParaRPr lang="pt-BR" b="0" i="1" dirty="0" smtClean="0"/>
          </a:p>
          <a:p>
            <a:pPr>
              <a:lnSpc>
                <a:spcPct val="170000"/>
              </a:lnSpc>
            </a:pPr>
            <a:endParaRPr lang="pt-BR" dirty="0" smtClean="0"/>
          </a:p>
          <a:p>
            <a:pPr>
              <a:lnSpc>
                <a:spcPct val="170000"/>
              </a:lnSpc>
            </a:pPr>
            <a:endParaRPr lang="pt-BR" dirty="0" smtClean="0"/>
          </a:p>
          <a:p>
            <a:pPr>
              <a:lnSpc>
                <a:spcPct val="170000"/>
              </a:lnSpc>
            </a:pPr>
            <a:endParaRPr lang="pt-BR" dirty="0"/>
          </a:p>
          <a:p>
            <a:pPr>
              <a:lnSpc>
                <a:spcPct val="170000"/>
              </a:lnSpc>
            </a:pPr>
            <a:endParaRPr lang="pt-BR" dirty="0" smtClean="0"/>
          </a:p>
          <a:p>
            <a:pPr algn="l">
              <a:lnSpc>
                <a:spcPct val="170000"/>
              </a:lnSpc>
            </a:pP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533400"/>
            <a:ext cx="8208912" cy="1167408"/>
          </a:xfrm>
        </p:spPr>
        <p:txBody>
          <a:bodyPr>
            <a:noAutofit/>
          </a:bodyPr>
          <a:lstStyle/>
          <a:p>
            <a:r>
              <a:rPr lang="pt-BR" sz="2900" dirty="0" smtClean="0"/>
              <a:t>República Federativa do Brasil: </a:t>
            </a:r>
            <a:r>
              <a:rPr lang="pt-BR" sz="2900" dirty="0" err="1" smtClean="0"/>
              <a:t>equidad</a:t>
            </a:r>
            <a:r>
              <a:rPr lang="pt-BR" sz="2900" dirty="0" smtClean="0"/>
              <a:t> </a:t>
            </a:r>
            <a:r>
              <a:rPr lang="pt-BR" sz="2900" dirty="0" err="1" smtClean="0"/>
              <a:t>en</a:t>
            </a:r>
            <a:r>
              <a:rPr lang="pt-BR" sz="2900" dirty="0" smtClean="0"/>
              <a:t> </a:t>
            </a:r>
            <a:r>
              <a:rPr lang="pt-BR" sz="2900" dirty="0" err="1" smtClean="0"/>
              <a:t>salud</a:t>
            </a:r>
            <a:r>
              <a:rPr lang="pt-BR" sz="2900" dirty="0" smtClean="0"/>
              <a:t> y políticas públicas</a:t>
            </a:r>
            <a:endParaRPr lang="pt-BR" sz="2900" dirty="0"/>
          </a:p>
        </p:txBody>
      </p:sp>
    </p:spTree>
    <p:extLst>
      <p:ext uri="{BB962C8B-B14F-4D97-AF65-F5344CB8AC3E}">
        <p14:creationId xmlns:p14="http://schemas.microsoft.com/office/powerpoint/2010/main" val="419177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2636912"/>
            <a:ext cx="8640960" cy="3886718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pt-BR" b="0" i="1" dirty="0" err="1" smtClean="0"/>
              <a:t>red</a:t>
            </a:r>
            <a:r>
              <a:rPr lang="pt-BR" b="0" i="1" dirty="0" smtClean="0"/>
              <a:t> regionalizada y </a:t>
            </a:r>
            <a:r>
              <a:rPr lang="pt-BR" b="0" i="1" dirty="0" err="1" smtClean="0"/>
              <a:t>jerárquica</a:t>
            </a:r>
            <a:r>
              <a:rPr lang="pt-BR" b="0" i="1" dirty="0" smtClean="0"/>
              <a:t> de </a:t>
            </a:r>
            <a:r>
              <a:rPr lang="pt-BR" b="0" i="1" dirty="0" err="1" smtClean="0"/>
              <a:t>acciones</a:t>
            </a:r>
            <a:r>
              <a:rPr lang="pt-BR" b="0" i="1" dirty="0" smtClean="0"/>
              <a:t> y </a:t>
            </a:r>
            <a:r>
              <a:rPr lang="pt-BR" b="0" i="1" dirty="0" err="1" smtClean="0"/>
              <a:t>servicios</a:t>
            </a:r>
            <a:r>
              <a:rPr lang="pt-BR" b="0" i="1" dirty="0" smtClean="0"/>
              <a:t> públicos.</a:t>
            </a:r>
          </a:p>
          <a:p>
            <a:pPr>
              <a:lnSpc>
                <a:spcPct val="170000"/>
              </a:lnSpc>
            </a:pPr>
            <a:endParaRPr lang="pt-BR" b="0" i="1" dirty="0" smtClean="0"/>
          </a:p>
          <a:p>
            <a:pPr>
              <a:lnSpc>
                <a:spcPct val="170000"/>
              </a:lnSpc>
            </a:pPr>
            <a:r>
              <a:rPr lang="pt-BR" b="0" i="1" dirty="0" smtClean="0"/>
              <a:t>Descentralizada, </a:t>
            </a:r>
            <a:r>
              <a:rPr lang="pt-BR" b="0" i="1" dirty="0" err="1" smtClean="0"/>
              <a:t>con</a:t>
            </a:r>
            <a:r>
              <a:rPr lang="pt-BR" b="0" i="1" dirty="0" smtClean="0"/>
              <a:t> </a:t>
            </a:r>
            <a:r>
              <a:rPr lang="pt-BR" b="0" i="1" dirty="0" err="1" smtClean="0"/>
              <a:t>dirección</a:t>
            </a:r>
            <a:r>
              <a:rPr lang="pt-BR" b="0" i="1" dirty="0" smtClean="0"/>
              <a:t> única </a:t>
            </a:r>
            <a:r>
              <a:rPr lang="pt-BR" b="0" i="1" dirty="0" err="1" smtClean="0"/>
              <a:t>en</a:t>
            </a:r>
            <a:r>
              <a:rPr lang="pt-BR" b="0" i="1" dirty="0" smtClean="0"/>
              <a:t> cada esfera de </a:t>
            </a:r>
            <a:r>
              <a:rPr lang="pt-BR" b="0" i="1" dirty="0" err="1" smtClean="0"/>
              <a:t>gobierno</a:t>
            </a:r>
            <a:r>
              <a:rPr lang="pt-BR" b="0" i="1" dirty="0" smtClean="0"/>
              <a:t>.</a:t>
            </a:r>
          </a:p>
          <a:p>
            <a:pPr>
              <a:lnSpc>
                <a:spcPct val="170000"/>
              </a:lnSpc>
            </a:pPr>
            <a:endParaRPr lang="pt-BR" b="0" i="1" dirty="0" smtClean="0"/>
          </a:p>
          <a:p>
            <a:pPr>
              <a:lnSpc>
                <a:spcPct val="170000"/>
              </a:lnSpc>
            </a:pPr>
            <a:r>
              <a:rPr lang="pt-BR" b="0" i="1" dirty="0" err="1" smtClean="0"/>
              <a:t>participación</a:t>
            </a:r>
            <a:r>
              <a:rPr lang="pt-BR" b="0" i="1" dirty="0" smtClean="0"/>
              <a:t> de </a:t>
            </a:r>
            <a:r>
              <a:rPr lang="pt-BR" b="0" i="1" dirty="0" err="1" smtClean="0"/>
              <a:t>la</a:t>
            </a:r>
            <a:r>
              <a:rPr lang="pt-BR" b="0" i="1" dirty="0" smtClean="0"/>
              <a:t> </a:t>
            </a:r>
            <a:r>
              <a:rPr lang="pt-BR" b="0" i="1" dirty="0" err="1" smtClean="0"/>
              <a:t>comunidad</a:t>
            </a:r>
            <a:r>
              <a:rPr lang="pt-BR" b="0" i="1" dirty="0" smtClean="0"/>
              <a:t> em </a:t>
            </a:r>
            <a:r>
              <a:rPr lang="pt-BR" b="0" i="1" dirty="0" err="1" smtClean="0"/>
              <a:t>la</a:t>
            </a:r>
            <a:r>
              <a:rPr lang="pt-BR" b="0" i="1" dirty="0" smtClean="0"/>
              <a:t> </a:t>
            </a:r>
            <a:r>
              <a:rPr lang="pt-BR" b="0" i="1" dirty="0" err="1" smtClean="0"/>
              <a:t>gestión</a:t>
            </a:r>
            <a:r>
              <a:rPr lang="pt-BR" b="0" i="1" dirty="0" smtClean="0"/>
              <a:t> </a:t>
            </a:r>
            <a:r>
              <a:rPr lang="pt-BR" b="0" i="1" dirty="0" err="1" smtClean="0"/>
              <a:t>del</a:t>
            </a:r>
            <a:r>
              <a:rPr lang="pt-BR" b="0" i="1" dirty="0" smtClean="0"/>
              <a:t> sistema.</a:t>
            </a:r>
            <a:endParaRPr lang="pt-BR" b="0" i="1" dirty="0"/>
          </a:p>
          <a:p>
            <a:pPr>
              <a:lnSpc>
                <a:spcPct val="170000"/>
              </a:lnSpc>
            </a:pPr>
            <a:endParaRPr lang="pt-BR" b="0" i="1" dirty="0" smtClean="0"/>
          </a:p>
          <a:p>
            <a:pPr>
              <a:lnSpc>
                <a:spcPct val="170000"/>
              </a:lnSpc>
            </a:pPr>
            <a:endParaRPr lang="pt-BR" dirty="0" smtClean="0"/>
          </a:p>
          <a:p>
            <a:pPr>
              <a:lnSpc>
                <a:spcPct val="170000"/>
              </a:lnSpc>
            </a:pPr>
            <a:endParaRPr lang="pt-BR" dirty="0"/>
          </a:p>
          <a:p>
            <a:pPr>
              <a:lnSpc>
                <a:spcPct val="170000"/>
              </a:lnSpc>
            </a:pPr>
            <a:endParaRPr lang="pt-BR" dirty="0" smtClean="0"/>
          </a:p>
          <a:p>
            <a:pPr algn="l">
              <a:lnSpc>
                <a:spcPct val="170000"/>
              </a:lnSpc>
            </a:pP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533400"/>
            <a:ext cx="8208912" cy="1167408"/>
          </a:xfrm>
        </p:spPr>
        <p:txBody>
          <a:bodyPr>
            <a:noAutofit/>
          </a:bodyPr>
          <a:lstStyle/>
          <a:p>
            <a:r>
              <a:rPr lang="pt-BR" sz="2900" dirty="0" smtClean="0"/>
              <a:t>República Federativa do Brasil: </a:t>
            </a:r>
            <a:r>
              <a:rPr lang="pt-BR" sz="2900" dirty="0" err="1" smtClean="0"/>
              <a:t>organización</a:t>
            </a:r>
            <a:r>
              <a:rPr lang="pt-BR" sz="2900" dirty="0" smtClean="0"/>
              <a:t> y </a:t>
            </a:r>
            <a:r>
              <a:rPr lang="pt-BR" sz="2900" dirty="0" err="1" smtClean="0"/>
              <a:t>gestión</a:t>
            </a:r>
            <a:r>
              <a:rPr lang="pt-BR" sz="2900" dirty="0" smtClean="0"/>
              <a:t> </a:t>
            </a:r>
            <a:r>
              <a:rPr lang="pt-BR" sz="2900" dirty="0" err="1" smtClean="0"/>
              <a:t>del</a:t>
            </a:r>
            <a:r>
              <a:rPr lang="pt-BR" sz="2900" dirty="0" smtClean="0"/>
              <a:t> Sistema </a:t>
            </a:r>
            <a:r>
              <a:rPr lang="pt-BR" sz="2900" dirty="0"/>
              <a:t>Ú</a:t>
            </a:r>
            <a:r>
              <a:rPr lang="pt-BR" sz="2900" dirty="0" smtClean="0"/>
              <a:t>nico de </a:t>
            </a:r>
            <a:r>
              <a:rPr lang="pt-BR" sz="2900" dirty="0" err="1" smtClean="0"/>
              <a:t>Salud</a:t>
            </a:r>
            <a:endParaRPr lang="pt-BR" sz="2900" dirty="0"/>
          </a:p>
        </p:txBody>
      </p:sp>
    </p:spTree>
    <p:extLst>
      <p:ext uri="{BB962C8B-B14F-4D97-AF65-F5344CB8AC3E}">
        <p14:creationId xmlns:p14="http://schemas.microsoft.com/office/powerpoint/2010/main" val="239805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467544" y="2708920"/>
            <a:ext cx="8027169" cy="3456384"/>
          </a:xfrm>
        </p:spPr>
        <p:txBody>
          <a:bodyPr anchor="ctr">
            <a:normAutofit/>
          </a:bodyPr>
          <a:lstStyle/>
          <a:p>
            <a:r>
              <a:rPr lang="pt-BR" sz="1800" b="0" i="1" dirty="0" err="1" smtClean="0"/>
              <a:t>igualdad</a:t>
            </a:r>
            <a:r>
              <a:rPr lang="pt-BR" sz="1800" b="0" i="1" dirty="0" smtClean="0"/>
              <a:t> </a:t>
            </a:r>
            <a:r>
              <a:rPr lang="pt-BR" sz="1800" b="0" i="1" dirty="0"/>
              <a:t>de </a:t>
            </a:r>
            <a:r>
              <a:rPr lang="pt-BR" sz="1800" b="0" i="1" dirty="0" smtClean="0"/>
              <a:t>condiciones </a:t>
            </a:r>
            <a:r>
              <a:rPr lang="pt-BR" sz="1800" b="0" i="1" dirty="0"/>
              <a:t>y</a:t>
            </a:r>
            <a:r>
              <a:rPr lang="pt-BR" sz="1800" b="0" i="1" dirty="0" smtClean="0"/>
              <a:t> </a:t>
            </a:r>
            <a:r>
              <a:rPr lang="pt-BR" sz="1800" b="0" i="1" dirty="0"/>
              <a:t>oportunidades,</a:t>
            </a:r>
          </a:p>
          <a:p>
            <a:r>
              <a:rPr lang="pt-BR" sz="1800" b="0" i="1" dirty="0"/>
              <a:t>entre todas </a:t>
            </a:r>
            <a:r>
              <a:rPr lang="pt-BR" sz="1800" b="0" i="1" dirty="0" err="1" smtClean="0"/>
              <a:t>las</a:t>
            </a:r>
            <a:r>
              <a:rPr lang="pt-BR" sz="1800" b="0" i="1" dirty="0" smtClean="0"/>
              <a:t> </a:t>
            </a:r>
            <a:r>
              <a:rPr lang="pt-BR" sz="1800" b="0" i="1" dirty="0"/>
              <a:t>unidades político-administrativas</a:t>
            </a:r>
          </a:p>
          <a:p>
            <a:r>
              <a:rPr lang="pt-BR" sz="1800" b="0" i="1" dirty="0" smtClean="0"/>
              <a:t>De </a:t>
            </a:r>
            <a:r>
              <a:rPr lang="pt-BR" sz="1800" b="0" i="1" dirty="0" err="1" smtClean="0"/>
              <a:t>la</a:t>
            </a:r>
            <a:r>
              <a:rPr lang="pt-BR" sz="1800" b="0" i="1" dirty="0" smtClean="0"/>
              <a:t> </a:t>
            </a:r>
            <a:r>
              <a:rPr lang="pt-BR" sz="1800" b="0" i="1" dirty="0" err="1" smtClean="0"/>
              <a:t>Federación</a:t>
            </a:r>
            <a:r>
              <a:rPr lang="pt-BR" sz="1800" b="0" i="1" dirty="0" smtClean="0"/>
              <a:t> </a:t>
            </a:r>
            <a:r>
              <a:rPr lang="pt-BR" sz="1800" b="0" i="1" dirty="0" err="1" smtClean="0"/>
              <a:t>Brasile</a:t>
            </a:r>
            <a:r>
              <a:rPr lang="pt-BR" sz="1800" b="0" i="1" dirty="0" err="1"/>
              <a:t>ñ</a:t>
            </a:r>
            <a:r>
              <a:rPr lang="pt-BR" sz="1800" b="0" i="1" dirty="0" err="1" smtClean="0"/>
              <a:t>a</a:t>
            </a:r>
            <a:r>
              <a:rPr lang="pt-BR" sz="1800" b="0" i="1" dirty="0"/>
              <a:t>, </a:t>
            </a:r>
            <a:endParaRPr lang="pt-BR" sz="1800" b="0" i="1" dirty="0" smtClean="0"/>
          </a:p>
          <a:p>
            <a:r>
              <a:rPr lang="pt-BR" sz="1800" b="0" i="1" dirty="0" smtClean="0"/>
              <a:t>para </a:t>
            </a:r>
            <a:r>
              <a:rPr lang="pt-BR" sz="1800" b="0" i="1" dirty="0" err="1" smtClean="0"/>
              <a:t>organización</a:t>
            </a:r>
            <a:r>
              <a:rPr lang="pt-BR" sz="1800" b="0" i="1" dirty="0" smtClean="0"/>
              <a:t> </a:t>
            </a:r>
            <a:r>
              <a:rPr lang="pt-BR" sz="1800" b="0" i="1" dirty="0"/>
              <a:t>e </a:t>
            </a:r>
            <a:r>
              <a:rPr lang="pt-BR" sz="1800" b="0" i="1" dirty="0" err="1" smtClean="0"/>
              <a:t>implementación</a:t>
            </a:r>
            <a:endParaRPr lang="pt-BR" sz="1800" b="0" i="1" dirty="0"/>
          </a:p>
          <a:p>
            <a:r>
              <a:rPr lang="pt-BR" sz="1800" b="0" i="1" dirty="0"/>
              <a:t>de </a:t>
            </a:r>
            <a:r>
              <a:rPr lang="pt-BR" sz="1800" b="0" i="1" dirty="0" err="1" smtClean="0"/>
              <a:t>respuestas</a:t>
            </a:r>
            <a:r>
              <a:rPr lang="pt-BR" sz="1800" b="0" i="1" dirty="0" smtClean="0"/>
              <a:t> </a:t>
            </a:r>
            <a:r>
              <a:rPr lang="pt-BR" sz="1800" b="0" i="1" dirty="0" err="1" smtClean="0"/>
              <a:t>eficaces</a:t>
            </a:r>
            <a:r>
              <a:rPr lang="pt-BR" sz="1800" b="0" i="1" dirty="0" smtClean="0"/>
              <a:t> a </a:t>
            </a:r>
            <a:r>
              <a:rPr lang="pt-BR" sz="1800" b="0" i="1" dirty="0" err="1" smtClean="0"/>
              <a:t>los</a:t>
            </a:r>
            <a:r>
              <a:rPr lang="pt-BR" sz="1800" b="0" i="1" dirty="0" smtClean="0"/>
              <a:t> </a:t>
            </a:r>
            <a:r>
              <a:rPr lang="pt-BR" sz="1800" b="0" i="1" dirty="0" err="1" smtClean="0"/>
              <a:t>principales</a:t>
            </a:r>
            <a:r>
              <a:rPr lang="pt-BR" sz="1800" b="0" i="1" dirty="0" smtClean="0"/>
              <a:t> </a:t>
            </a:r>
            <a:r>
              <a:rPr lang="pt-BR" sz="1800" b="0" i="1" dirty="0"/>
              <a:t>problemas</a:t>
            </a:r>
          </a:p>
          <a:p>
            <a:r>
              <a:rPr lang="pt-BR" sz="1800" b="0" i="1" dirty="0"/>
              <a:t>que </a:t>
            </a:r>
            <a:r>
              <a:rPr lang="pt-BR" sz="1800" b="0" i="1" dirty="0" err="1" smtClean="0"/>
              <a:t>afectam</a:t>
            </a:r>
            <a:r>
              <a:rPr lang="pt-BR" sz="1800" b="0" i="1" dirty="0" smtClean="0"/>
              <a:t> </a:t>
            </a:r>
            <a:r>
              <a:rPr lang="pt-BR" sz="1800" b="0" i="1" dirty="0" err="1" smtClean="0"/>
              <a:t>la</a:t>
            </a:r>
            <a:r>
              <a:rPr lang="pt-BR" sz="1800" b="0" i="1" dirty="0" smtClean="0"/>
              <a:t> </a:t>
            </a:r>
            <a:r>
              <a:rPr lang="pt-BR" sz="1800" b="0" i="1" dirty="0" err="1" smtClean="0"/>
              <a:t>población</a:t>
            </a:r>
            <a:r>
              <a:rPr lang="pt-BR" sz="1800" b="0" i="1" dirty="0" smtClean="0"/>
              <a:t> </a:t>
            </a:r>
            <a:r>
              <a:rPr lang="pt-BR" sz="1800" b="0" i="1" dirty="0" err="1" smtClean="0"/>
              <a:t>en</a:t>
            </a:r>
            <a:r>
              <a:rPr lang="pt-BR" sz="1800" b="0" i="1" dirty="0" smtClean="0"/>
              <a:t> </a:t>
            </a:r>
            <a:r>
              <a:rPr lang="pt-BR" sz="1800" b="0" i="1" dirty="0"/>
              <a:t>cada local.</a:t>
            </a:r>
            <a:endParaRPr lang="pt-BR" sz="1800" dirty="0" smtClean="0"/>
          </a:p>
          <a:p>
            <a:pPr algn="l">
              <a:lnSpc>
                <a:spcPct val="170000"/>
              </a:lnSpc>
            </a:pP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023392"/>
          </a:xfrm>
        </p:spPr>
        <p:txBody>
          <a:bodyPr>
            <a:normAutofit/>
          </a:bodyPr>
          <a:lstStyle/>
          <a:p>
            <a:r>
              <a:rPr lang="pt-BR" sz="2900" dirty="0" smtClean="0"/>
              <a:t>República </a:t>
            </a:r>
            <a:r>
              <a:rPr lang="pt-BR" sz="2900" dirty="0"/>
              <a:t>Federativa do </a:t>
            </a:r>
            <a:r>
              <a:rPr lang="pt-BR" sz="2900" dirty="0" smtClean="0"/>
              <a:t>Brasil: equidade na gestão descentralizada do SUS</a:t>
            </a:r>
            <a:endParaRPr lang="pt-BR" sz="2900" dirty="0"/>
          </a:p>
        </p:txBody>
      </p:sp>
    </p:spTree>
    <p:extLst>
      <p:ext uri="{BB962C8B-B14F-4D97-AF65-F5344CB8AC3E}">
        <p14:creationId xmlns:p14="http://schemas.microsoft.com/office/powerpoint/2010/main" val="339894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2636912"/>
            <a:ext cx="8640960" cy="3886718"/>
          </a:xfrm>
        </p:spPr>
        <p:txBody>
          <a:bodyPr>
            <a:normAutofit lnSpcReduction="10000"/>
          </a:bodyPr>
          <a:lstStyle/>
          <a:p>
            <a:pPr>
              <a:lnSpc>
                <a:spcPct val="170000"/>
              </a:lnSpc>
            </a:pPr>
            <a:r>
              <a:rPr lang="pt-BR" b="0" i="1" dirty="0" err="1" smtClean="0"/>
              <a:t>fortalecimiento</a:t>
            </a:r>
            <a:r>
              <a:rPr lang="pt-BR" b="0" i="1" dirty="0" smtClean="0"/>
              <a:t> de </a:t>
            </a:r>
            <a:r>
              <a:rPr lang="pt-BR" b="0" i="1" dirty="0" err="1" smtClean="0"/>
              <a:t>la</a:t>
            </a:r>
            <a:r>
              <a:rPr lang="pt-BR" b="0" i="1" dirty="0" smtClean="0"/>
              <a:t> </a:t>
            </a:r>
            <a:r>
              <a:rPr lang="pt-BR" b="0" i="1" dirty="0" err="1" smtClean="0"/>
              <a:t>gestión</a:t>
            </a:r>
            <a:r>
              <a:rPr lang="pt-BR" b="0" i="1" dirty="0" smtClean="0"/>
              <a:t> </a:t>
            </a:r>
            <a:r>
              <a:rPr lang="pt-BR" b="0" i="1" dirty="0"/>
              <a:t>municipal </a:t>
            </a:r>
            <a:r>
              <a:rPr lang="pt-BR" b="0" i="1" dirty="0" smtClean="0"/>
              <a:t>y de </a:t>
            </a:r>
            <a:r>
              <a:rPr lang="pt-BR" b="0" i="1" dirty="0" err="1" smtClean="0"/>
              <a:t>las</a:t>
            </a:r>
            <a:r>
              <a:rPr lang="pt-BR" b="0" i="1" dirty="0" smtClean="0"/>
              <a:t> relaciones </a:t>
            </a:r>
            <a:r>
              <a:rPr lang="pt-BR" b="0" i="1" dirty="0" err="1" smtClean="0"/>
              <a:t>intergubernamentales</a:t>
            </a:r>
            <a:r>
              <a:rPr lang="pt-BR" b="0" i="1" dirty="0" smtClean="0"/>
              <a:t> - </a:t>
            </a:r>
            <a:r>
              <a:rPr lang="pt-BR" b="0" i="1" dirty="0" err="1" smtClean="0"/>
              <a:t>planificación</a:t>
            </a:r>
            <a:r>
              <a:rPr lang="pt-BR" b="0" i="1" dirty="0" smtClean="0"/>
              <a:t> más atenta a </a:t>
            </a:r>
            <a:r>
              <a:rPr lang="pt-BR" b="0" i="1" dirty="0" err="1" smtClean="0"/>
              <a:t>la</a:t>
            </a:r>
            <a:r>
              <a:rPr lang="pt-BR" b="0" i="1" dirty="0" smtClean="0"/>
              <a:t> </a:t>
            </a:r>
            <a:r>
              <a:rPr lang="pt-BR" b="0" i="1" dirty="0" err="1" smtClean="0"/>
              <a:t>diversidad</a:t>
            </a:r>
            <a:r>
              <a:rPr lang="pt-BR" b="0" i="1" dirty="0" smtClean="0"/>
              <a:t> </a:t>
            </a:r>
            <a:r>
              <a:rPr lang="pt-BR" b="0" i="1" dirty="0"/>
              <a:t>de realidades </a:t>
            </a:r>
            <a:r>
              <a:rPr lang="pt-BR" b="0" i="1" dirty="0" smtClean="0"/>
              <a:t>de </a:t>
            </a:r>
            <a:r>
              <a:rPr lang="pt-BR" b="0" i="1" dirty="0" err="1" smtClean="0"/>
              <a:t>salud</a:t>
            </a:r>
            <a:r>
              <a:rPr lang="pt-BR" b="0" i="1" dirty="0" smtClean="0"/>
              <a:t>.</a:t>
            </a:r>
          </a:p>
          <a:p>
            <a:pPr>
              <a:lnSpc>
                <a:spcPct val="170000"/>
              </a:lnSpc>
            </a:pPr>
            <a:endParaRPr lang="pt-BR" b="0" i="1" dirty="0" smtClean="0"/>
          </a:p>
          <a:p>
            <a:pPr>
              <a:lnSpc>
                <a:spcPct val="170000"/>
              </a:lnSpc>
            </a:pPr>
            <a:r>
              <a:rPr lang="pt-BR" b="0" i="1" dirty="0" smtClean="0"/>
              <a:t>La consulta </a:t>
            </a:r>
            <a:r>
              <a:rPr lang="pt-BR" b="0" i="1" dirty="0"/>
              <a:t>federativa y</a:t>
            </a:r>
            <a:r>
              <a:rPr lang="pt-BR" b="0" i="1" dirty="0" smtClean="0"/>
              <a:t> </a:t>
            </a:r>
            <a:r>
              <a:rPr lang="pt-BR" b="0" i="1" dirty="0" err="1" smtClean="0"/>
              <a:t>participación</a:t>
            </a:r>
            <a:r>
              <a:rPr lang="pt-BR" b="0" i="1" dirty="0" smtClean="0"/>
              <a:t> de </a:t>
            </a:r>
            <a:r>
              <a:rPr lang="pt-BR" b="0" i="1" dirty="0" err="1" smtClean="0"/>
              <a:t>la</a:t>
            </a:r>
            <a:r>
              <a:rPr lang="pt-BR" b="0" i="1" dirty="0" smtClean="0"/>
              <a:t> </a:t>
            </a:r>
            <a:r>
              <a:rPr lang="pt-BR" b="0" i="1" dirty="0" err="1" smtClean="0"/>
              <a:t>sociedad</a:t>
            </a:r>
            <a:r>
              <a:rPr lang="pt-BR" b="0" i="1" dirty="0" smtClean="0"/>
              <a:t> em </a:t>
            </a:r>
            <a:r>
              <a:rPr lang="pt-BR" b="0" i="1" dirty="0" err="1" smtClean="0"/>
              <a:t>la</a:t>
            </a:r>
            <a:r>
              <a:rPr lang="pt-BR" b="0" i="1" dirty="0" smtClean="0"/>
              <a:t> </a:t>
            </a:r>
            <a:r>
              <a:rPr lang="pt-BR" b="0" i="1" dirty="0" err="1" smtClean="0"/>
              <a:t>producción</a:t>
            </a:r>
            <a:r>
              <a:rPr lang="pt-BR" b="0" i="1" dirty="0" smtClean="0"/>
              <a:t> de </a:t>
            </a:r>
            <a:r>
              <a:rPr lang="pt-BR" b="0" i="1" dirty="0" err="1" smtClean="0"/>
              <a:t>las</a:t>
            </a:r>
            <a:r>
              <a:rPr lang="pt-BR" b="0" i="1" dirty="0" smtClean="0"/>
              <a:t> políticas </a:t>
            </a:r>
            <a:r>
              <a:rPr lang="pt-BR" b="0" i="1" dirty="0" err="1" smtClean="0"/>
              <a:t>sectoriales</a:t>
            </a:r>
            <a:r>
              <a:rPr lang="pt-BR" b="0" i="1" dirty="0" smtClean="0"/>
              <a:t>.</a:t>
            </a:r>
          </a:p>
          <a:p>
            <a:pPr>
              <a:lnSpc>
                <a:spcPct val="170000"/>
              </a:lnSpc>
            </a:pPr>
            <a:endParaRPr lang="pt-BR" b="0" i="1" dirty="0"/>
          </a:p>
          <a:p>
            <a:pPr>
              <a:lnSpc>
                <a:spcPct val="170000"/>
              </a:lnSpc>
            </a:pPr>
            <a:r>
              <a:rPr lang="pt-BR" b="0" i="1" dirty="0" err="1" smtClean="0"/>
              <a:t>Búsqueda</a:t>
            </a:r>
            <a:r>
              <a:rPr lang="pt-BR" b="0" i="1" dirty="0" smtClean="0"/>
              <a:t> de </a:t>
            </a:r>
            <a:r>
              <a:rPr lang="pt-BR" b="0" i="1" dirty="0" err="1" smtClean="0"/>
              <a:t>equilibrio</a:t>
            </a:r>
            <a:r>
              <a:rPr lang="pt-BR" b="0" i="1" dirty="0" smtClean="0"/>
              <a:t> entre </a:t>
            </a:r>
            <a:r>
              <a:rPr lang="pt-BR" b="0" i="1" dirty="0" err="1" smtClean="0"/>
              <a:t>responsabilidad</a:t>
            </a:r>
            <a:r>
              <a:rPr lang="pt-BR" b="0" i="1" dirty="0" smtClean="0"/>
              <a:t>, </a:t>
            </a:r>
            <a:r>
              <a:rPr lang="pt-BR" b="0" i="1" dirty="0" err="1" smtClean="0"/>
              <a:t>regulación</a:t>
            </a:r>
            <a:r>
              <a:rPr lang="pt-BR" b="0" i="1" dirty="0" smtClean="0"/>
              <a:t> y autonomia.</a:t>
            </a:r>
          </a:p>
          <a:p>
            <a:pPr>
              <a:lnSpc>
                <a:spcPct val="170000"/>
              </a:lnSpc>
            </a:pP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533400"/>
            <a:ext cx="8208912" cy="1167408"/>
          </a:xfrm>
        </p:spPr>
        <p:txBody>
          <a:bodyPr>
            <a:noAutofit/>
          </a:bodyPr>
          <a:lstStyle/>
          <a:p>
            <a:r>
              <a:rPr lang="pt-BR" sz="2900" dirty="0" err="1" smtClean="0"/>
              <a:t>Equidad</a:t>
            </a:r>
            <a:r>
              <a:rPr lang="pt-BR" sz="2900" dirty="0" smtClean="0"/>
              <a:t> como principio </a:t>
            </a:r>
            <a:r>
              <a:rPr lang="pt-BR" sz="2900" dirty="0" err="1" smtClean="0"/>
              <a:t>en</a:t>
            </a:r>
            <a:r>
              <a:rPr lang="pt-BR" sz="2900" dirty="0" smtClean="0"/>
              <a:t> </a:t>
            </a:r>
            <a:r>
              <a:rPr lang="pt-BR" sz="2900" dirty="0" err="1" smtClean="0"/>
              <a:t>la</a:t>
            </a:r>
            <a:r>
              <a:rPr lang="pt-BR" sz="2900" dirty="0" smtClean="0"/>
              <a:t> </a:t>
            </a:r>
            <a:r>
              <a:rPr lang="pt-BR" sz="2900" dirty="0" err="1" smtClean="0"/>
              <a:t>organización</a:t>
            </a:r>
            <a:r>
              <a:rPr lang="pt-BR" sz="2900" dirty="0" smtClean="0"/>
              <a:t> de </a:t>
            </a:r>
            <a:r>
              <a:rPr lang="pt-BR" sz="2900" dirty="0" err="1" smtClean="0"/>
              <a:t>la</a:t>
            </a:r>
            <a:r>
              <a:rPr lang="pt-BR" sz="2900" dirty="0" smtClean="0"/>
              <a:t> </a:t>
            </a:r>
            <a:r>
              <a:rPr lang="pt-BR" sz="2900" dirty="0" err="1" smtClean="0"/>
              <a:t>gestión</a:t>
            </a:r>
            <a:r>
              <a:rPr lang="pt-BR" sz="2900" dirty="0" smtClean="0"/>
              <a:t> descentralizada </a:t>
            </a:r>
            <a:r>
              <a:rPr lang="pt-BR" sz="2900" dirty="0" err="1" smtClean="0"/>
              <a:t>del</a:t>
            </a:r>
            <a:r>
              <a:rPr lang="pt-BR" sz="2900" dirty="0" smtClean="0"/>
              <a:t> SUS</a:t>
            </a:r>
            <a:endParaRPr lang="pt-BR" sz="2900" dirty="0"/>
          </a:p>
        </p:txBody>
      </p:sp>
    </p:spTree>
    <p:extLst>
      <p:ext uri="{BB962C8B-B14F-4D97-AF65-F5344CB8AC3E}">
        <p14:creationId xmlns:p14="http://schemas.microsoft.com/office/powerpoint/2010/main" val="292531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2636912"/>
            <a:ext cx="8640960" cy="3886718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pt-BR" b="0" i="1" dirty="0" err="1" smtClean="0"/>
              <a:t>Solidariedad</a:t>
            </a:r>
            <a:r>
              <a:rPr lang="pt-BR" b="0" i="1" dirty="0" smtClean="0"/>
              <a:t> regional </a:t>
            </a:r>
            <a:r>
              <a:rPr lang="pt-BR" b="0" i="1" dirty="0" err="1" smtClean="0"/>
              <a:t>en</a:t>
            </a:r>
            <a:r>
              <a:rPr lang="pt-BR" b="0" i="1" dirty="0" smtClean="0"/>
              <a:t> </a:t>
            </a:r>
            <a:r>
              <a:rPr lang="pt-BR" b="0" i="1" dirty="0" err="1" smtClean="0"/>
              <a:t>la</a:t>
            </a:r>
            <a:r>
              <a:rPr lang="pt-BR" b="0" i="1" dirty="0" smtClean="0"/>
              <a:t> </a:t>
            </a:r>
            <a:r>
              <a:rPr lang="pt-BR" b="0" i="1" dirty="0" err="1" smtClean="0"/>
              <a:t>definición</a:t>
            </a:r>
            <a:r>
              <a:rPr lang="pt-BR" b="0" i="1" dirty="0" smtClean="0"/>
              <a:t> de </a:t>
            </a:r>
            <a:r>
              <a:rPr lang="pt-BR" b="0" i="1" dirty="0" err="1" smtClean="0"/>
              <a:t>las</a:t>
            </a:r>
            <a:r>
              <a:rPr lang="pt-BR" b="0" i="1" dirty="0" smtClean="0"/>
              <a:t> </a:t>
            </a:r>
            <a:r>
              <a:rPr lang="pt-BR" b="0" i="1" dirty="0" err="1" smtClean="0"/>
              <a:t>facultades</a:t>
            </a:r>
            <a:r>
              <a:rPr lang="pt-BR" b="0" i="1" dirty="0" smtClean="0"/>
              <a:t> de cada </a:t>
            </a:r>
            <a:r>
              <a:rPr lang="pt-BR" b="0" i="1" dirty="0" err="1" smtClean="0"/>
              <a:t>entidad</a:t>
            </a:r>
            <a:r>
              <a:rPr lang="pt-BR" b="0" i="1" dirty="0" smtClean="0"/>
              <a:t> federado </a:t>
            </a:r>
            <a:r>
              <a:rPr lang="pt-BR" b="0" i="1" dirty="0" err="1" smtClean="0"/>
              <a:t>en</a:t>
            </a:r>
            <a:r>
              <a:rPr lang="pt-BR" b="0" i="1" dirty="0" smtClean="0"/>
              <a:t> </a:t>
            </a:r>
            <a:r>
              <a:rPr lang="pt-BR" b="0" i="1" dirty="0" err="1" smtClean="0"/>
              <a:t>las</a:t>
            </a:r>
            <a:r>
              <a:rPr lang="pt-BR" b="0" i="1" dirty="0" smtClean="0"/>
              <a:t> </a:t>
            </a:r>
            <a:r>
              <a:rPr lang="pt-BR" b="0" i="1" dirty="0" err="1" smtClean="0"/>
              <a:t>regiones</a:t>
            </a:r>
            <a:r>
              <a:rPr lang="pt-BR" b="0" i="1" dirty="0" smtClean="0"/>
              <a:t> de </a:t>
            </a:r>
            <a:r>
              <a:rPr lang="pt-BR" b="0" i="1" dirty="0" err="1" smtClean="0"/>
              <a:t>salud</a:t>
            </a:r>
            <a:r>
              <a:rPr lang="pt-BR" b="0" i="1" dirty="0" smtClean="0"/>
              <a:t>.</a:t>
            </a:r>
          </a:p>
          <a:p>
            <a:pPr>
              <a:lnSpc>
                <a:spcPct val="170000"/>
              </a:lnSpc>
            </a:pPr>
            <a:endParaRPr lang="pt-BR" b="0" i="1" dirty="0"/>
          </a:p>
          <a:p>
            <a:pPr>
              <a:lnSpc>
                <a:spcPct val="170000"/>
              </a:lnSpc>
            </a:pPr>
            <a:r>
              <a:rPr lang="pt-BR" b="0" i="1" dirty="0" err="1" smtClean="0"/>
              <a:t>Planificación</a:t>
            </a:r>
            <a:r>
              <a:rPr lang="pt-BR" b="0" i="1" dirty="0" smtClean="0"/>
              <a:t> </a:t>
            </a:r>
            <a:r>
              <a:rPr lang="pt-BR" b="0" i="1" dirty="0" err="1" smtClean="0"/>
              <a:t>asistido</a:t>
            </a:r>
            <a:r>
              <a:rPr lang="pt-BR" b="0" i="1" dirty="0" smtClean="0"/>
              <a:t> a </a:t>
            </a:r>
            <a:r>
              <a:rPr lang="pt-BR" b="0" i="1" dirty="0" err="1" smtClean="0"/>
              <a:t>la</a:t>
            </a:r>
            <a:r>
              <a:rPr lang="pt-BR" b="0" i="1" dirty="0" smtClean="0"/>
              <a:t> </a:t>
            </a:r>
            <a:r>
              <a:rPr lang="pt-BR" b="0" i="1" dirty="0" err="1" smtClean="0"/>
              <a:t>identificación</a:t>
            </a:r>
            <a:r>
              <a:rPr lang="pt-BR" b="0" i="1" dirty="0" smtClean="0"/>
              <a:t> de condicionantes </a:t>
            </a:r>
            <a:r>
              <a:rPr lang="pt-BR" b="0" i="1" dirty="0"/>
              <a:t>y</a:t>
            </a:r>
            <a:r>
              <a:rPr lang="pt-BR" b="0" i="1" dirty="0" smtClean="0"/>
              <a:t> determinantes de </a:t>
            </a:r>
            <a:r>
              <a:rPr lang="pt-BR" b="0" i="1" dirty="0" err="1" smtClean="0"/>
              <a:t>la</a:t>
            </a:r>
            <a:r>
              <a:rPr lang="pt-BR" b="0" i="1" dirty="0" smtClean="0"/>
              <a:t> </a:t>
            </a:r>
            <a:r>
              <a:rPr lang="pt-BR" b="0" i="1" dirty="0" err="1" smtClean="0"/>
              <a:t>salud</a:t>
            </a:r>
            <a:r>
              <a:rPr lang="pt-BR" b="0" i="1" dirty="0" smtClean="0"/>
              <a:t> y a </a:t>
            </a:r>
            <a:r>
              <a:rPr lang="pt-BR" b="0" i="1" dirty="0" err="1" smtClean="0"/>
              <a:t>la</a:t>
            </a:r>
            <a:r>
              <a:rPr lang="pt-BR" b="0" i="1" dirty="0" smtClean="0"/>
              <a:t> </a:t>
            </a:r>
            <a:r>
              <a:rPr lang="pt-BR" b="0" i="1" dirty="0" err="1" smtClean="0"/>
              <a:t>interlocución</a:t>
            </a:r>
            <a:r>
              <a:rPr lang="pt-BR" b="0" i="1" dirty="0" smtClean="0"/>
              <a:t> </a:t>
            </a:r>
            <a:r>
              <a:rPr lang="pt-BR" b="0" i="1" dirty="0" err="1" smtClean="0"/>
              <a:t>con</a:t>
            </a:r>
            <a:r>
              <a:rPr lang="pt-BR" b="0" i="1" dirty="0" smtClean="0"/>
              <a:t> </a:t>
            </a:r>
            <a:r>
              <a:rPr lang="pt-BR" b="0" i="1" dirty="0" err="1" smtClean="0"/>
              <a:t>otros</a:t>
            </a:r>
            <a:r>
              <a:rPr lang="pt-BR" b="0" i="1" dirty="0" smtClean="0"/>
              <a:t> sectores </a:t>
            </a:r>
            <a:r>
              <a:rPr lang="pt-BR" b="0" i="1" dirty="0" err="1" smtClean="0"/>
              <a:t>con</a:t>
            </a:r>
            <a:r>
              <a:rPr lang="pt-BR" b="0" i="1" dirty="0" smtClean="0"/>
              <a:t> </a:t>
            </a:r>
            <a:r>
              <a:rPr lang="pt-BR" b="0" i="1" dirty="0" err="1" smtClean="0"/>
              <a:t>actuación</a:t>
            </a:r>
            <a:r>
              <a:rPr lang="pt-BR" b="0" i="1" dirty="0" smtClean="0"/>
              <a:t> de impacto sobre </a:t>
            </a:r>
            <a:r>
              <a:rPr lang="pt-BR" b="0" i="1" dirty="0" err="1" smtClean="0"/>
              <a:t>la</a:t>
            </a:r>
            <a:r>
              <a:rPr lang="pt-BR" b="0" i="1" dirty="0" smtClean="0"/>
              <a:t> </a:t>
            </a:r>
            <a:r>
              <a:rPr lang="pt-BR" b="0" i="1" dirty="0" err="1" smtClean="0"/>
              <a:t>salud</a:t>
            </a:r>
            <a:r>
              <a:rPr lang="pt-BR" b="0" i="1" dirty="0" smtClean="0"/>
              <a:t> (PLANEJASUS).</a:t>
            </a:r>
          </a:p>
          <a:p>
            <a:pPr>
              <a:lnSpc>
                <a:spcPct val="170000"/>
              </a:lnSpc>
            </a:pP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533400"/>
            <a:ext cx="8208912" cy="1167408"/>
          </a:xfrm>
        </p:spPr>
        <p:txBody>
          <a:bodyPr>
            <a:noAutofit/>
          </a:bodyPr>
          <a:lstStyle/>
          <a:p>
            <a:r>
              <a:rPr lang="pt-BR" sz="2900" dirty="0" err="1" smtClean="0"/>
              <a:t>Equidad</a:t>
            </a:r>
            <a:r>
              <a:rPr lang="pt-BR" sz="2900" dirty="0" smtClean="0"/>
              <a:t> como principio </a:t>
            </a:r>
            <a:r>
              <a:rPr lang="pt-BR" sz="2900" dirty="0" err="1" smtClean="0"/>
              <a:t>en</a:t>
            </a:r>
            <a:r>
              <a:rPr lang="pt-BR" sz="2900" dirty="0" smtClean="0"/>
              <a:t> </a:t>
            </a:r>
            <a:r>
              <a:rPr lang="pt-BR" sz="2900" dirty="0" err="1" smtClean="0"/>
              <a:t>la</a:t>
            </a:r>
            <a:r>
              <a:rPr lang="pt-BR" sz="2900" dirty="0" smtClean="0"/>
              <a:t> </a:t>
            </a:r>
            <a:r>
              <a:rPr lang="pt-BR" sz="2900" dirty="0" err="1" smtClean="0"/>
              <a:t>implementación</a:t>
            </a:r>
            <a:r>
              <a:rPr lang="pt-BR" sz="2900" dirty="0" smtClean="0"/>
              <a:t> de </a:t>
            </a:r>
            <a:r>
              <a:rPr lang="pt-BR" sz="2900" dirty="0" err="1" smtClean="0"/>
              <a:t>la</a:t>
            </a:r>
            <a:r>
              <a:rPr lang="pt-BR" sz="2900" dirty="0" smtClean="0"/>
              <a:t> </a:t>
            </a:r>
            <a:r>
              <a:rPr lang="pt-BR" sz="2900" dirty="0" err="1" smtClean="0"/>
              <a:t>gestión</a:t>
            </a:r>
            <a:r>
              <a:rPr lang="pt-BR" sz="2900" dirty="0" smtClean="0"/>
              <a:t> descentralizada </a:t>
            </a:r>
            <a:r>
              <a:rPr lang="pt-BR" sz="2900" dirty="0" err="1" smtClean="0"/>
              <a:t>del</a:t>
            </a:r>
            <a:r>
              <a:rPr lang="pt-BR" sz="2900" dirty="0" smtClean="0"/>
              <a:t> SUS</a:t>
            </a:r>
            <a:endParaRPr lang="pt-BR" sz="2900" dirty="0"/>
          </a:p>
        </p:txBody>
      </p:sp>
    </p:spTree>
    <p:extLst>
      <p:ext uri="{BB962C8B-B14F-4D97-AF65-F5344CB8AC3E}">
        <p14:creationId xmlns:p14="http://schemas.microsoft.com/office/powerpoint/2010/main" val="107135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2636912"/>
            <a:ext cx="8640960" cy="3886718"/>
          </a:xfrm>
        </p:spPr>
        <p:txBody>
          <a:bodyPr>
            <a:normAutofit lnSpcReduction="10000"/>
          </a:bodyPr>
          <a:lstStyle/>
          <a:p>
            <a:pPr>
              <a:lnSpc>
                <a:spcPct val="170000"/>
              </a:lnSpc>
            </a:pPr>
            <a:r>
              <a:rPr lang="pt-BR" b="0" i="1" dirty="0" err="1" smtClean="0"/>
              <a:t>Identificación</a:t>
            </a:r>
            <a:r>
              <a:rPr lang="pt-BR" b="0" i="1" dirty="0" smtClean="0"/>
              <a:t> de  </a:t>
            </a:r>
            <a:r>
              <a:rPr lang="pt-BR" b="0" i="1" dirty="0" err="1" smtClean="0"/>
              <a:t>necesidades</a:t>
            </a:r>
            <a:r>
              <a:rPr lang="pt-BR" b="0" i="1" dirty="0" smtClean="0"/>
              <a:t> </a:t>
            </a:r>
            <a:r>
              <a:rPr lang="pt-BR" b="0" i="1" dirty="0" err="1" smtClean="0"/>
              <a:t>locales</a:t>
            </a:r>
            <a:r>
              <a:rPr lang="pt-BR" b="0" i="1" dirty="0" smtClean="0"/>
              <a:t> de </a:t>
            </a:r>
            <a:r>
              <a:rPr lang="pt-BR" b="0" i="1" dirty="0" err="1" smtClean="0"/>
              <a:t>salud</a:t>
            </a:r>
            <a:r>
              <a:rPr lang="pt-BR" b="0" i="1" dirty="0" smtClean="0"/>
              <a:t>.</a:t>
            </a:r>
          </a:p>
          <a:p>
            <a:pPr>
              <a:lnSpc>
                <a:spcPct val="170000"/>
              </a:lnSpc>
            </a:pPr>
            <a:r>
              <a:rPr lang="pt-BR" b="0" i="1" dirty="0" err="1" smtClean="0"/>
              <a:t>Comprensión</a:t>
            </a:r>
            <a:r>
              <a:rPr lang="pt-BR" b="0" i="1" dirty="0" smtClean="0"/>
              <a:t> </a:t>
            </a:r>
            <a:r>
              <a:rPr lang="pt-BR" b="0" i="1" dirty="0"/>
              <a:t>y</a:t>
            </a:r>
            <a:r>
              <a:rPr lang="pt-BR" b="0" i="1" dirty="0" smtClean="0"/>
              <a:t> </a:t>
            </a:r>
            <a:r>
              <a:rPr lang="pt-BR" b="0" i="1" dirty="0" err="1" smtClean="0"/>
              <a:t>monitoreo</a:t>
            </a:r>
            <a:r>
              <a:rPr lang="pt-BR" b="0" i="1" dirty="0" smtClean="0"/>
              <a:t> </a:t>
            </a:r>
            <a:r>
              <a:rPr lang="pt-BR" b="0" i="1" dirty="0" err="1" smtClean="0"/>
              <a:t>del</a:t>
            </a:r>
            <a:r>
              <a:rPr lang="pt-BR" b="0" i="1" dirty="0" smtClean="0"/>
              <a:t> </a:t>
            </a:r>
            <a:r>
              <a:rPr lang="pt-BR" b="0" i="1" dirty="0" err="1" smtClean="0"/>
              <a:t>proceso</a:t>
            </a:r>
            <a:r>
              <a:rPr lang="pt-BR" b="0" i="1" dirty="0" smtClean="0"/>
              <a:t> </a:t>
            </a:r>
            <a:r>
              <a:rPr lang="pt-BR" b="0" i="1" dirty="0" err="1" smtClean="0"/>
              <a:t>salud-enfermidad</a:t>
            </a:r>
            <a:r>
              <a:rPr lang="pt-BR" b="0" i="1" dirty="0" smtClean="0"/>
              <a:t> </a:t>
            </a:r>
            <a:r>
              <a:rPr lang="pt-BR" b="0" i="1" dirty="0" err="1" smtClean="0"/>
              <a:t>en</a:t>
            </a:r>
            <a:r>
              <a:rPr lang="pt-BR" b="0" i="1" dirty="0" smtClean="0"/>
              <a:t> </a:t>
            </a:r>
            <a:r>
              <a:rPr lang="pt-BR" b="0" i="1" dirty="0" err="1" smtClean="0"/>
              <a:t>las</a:t>
            </a:r>
            <a:r>
              <a:rPr lang="pt-BR" b="0" i="1" dirty="0" smtClean="0"/>
              <a:t> diferentes partes </a:t>
            </a:r>
            <a:r>
              <a:rPr lang="pt-BR" b="0" i="1" dirty="0" err="1" smtClean="0"/>
              <a:t>del</a:t>
            </a:r>
            <a:r>
              <a:rPr lang="pt-BR" b="0" i="1" dirty="0" smtClean="0"/>
              <a:t> país.</a:t>
            </a:r>
          </a:p>
          <a:p>
            <a:pPr>
              <a:lnSpc>
                <a:spcPct val="170000"/>
              </a:lnSpc>
            </a:pPr>
            <a:r>
              <a:rPr lang="pt-BR" b="0" i="1" dirty="0" err="1" smtClean="0"/>
              <a:t>Financiación</a:t>
            </a:r>
            <a:r>
              <a:rPr lang="pt-BR" b="0" i="1" dirty="0" smtClean="0"/>
              <a:t> </a:t>
            </a:r>
            <a:r>
              <a:rPr lang="pt-BR" b="0" i="1" dirty="0" err="1" smtClean="0"/>
              <a:t>adecuado</a:t>
            </a:r>
            <a:r>
              <a:rPr lang="pt-BR" b="0" i="1" dirty="0" smtClean="0"/>
              <a:t> a </a:t>
            </a:r>
            <a:r>
              <a:rPr lang="pt-BR" b="0" i="1" dirty="0" err="1" smtClean="0"/>
              <a:t>la</a:t>
            </a:r>
            <a:r>
              <a:rPr lang="pt-BR" b="0" i="1" dirty="0" smtClean="0"/>
              <a:t> </a:t>
            </a:r>
            <a:r>
              <a:rPr lang="pt-BR" b="0" i="1" dirty="0" err="1" smtClean="0"/>
              <a:t>integralidad</a:t>
            </a:r>
            <a:r>
              <a:rPr lang="pt-BR" b="0" i="1" dirty="0" smtClean="0"/>
              <a:t> </a:t>
            </a:r>
            <a:r>
              <a:rPr lang="pt-BR" b="0" i="1" dirty="0" err="1" smtClean="0"/>
              <a:t>del</a:t>
            </a:r>
            <a:r>
              <a:rPr lang="pt-BR" b="0" i="1" dirty="0" smtClean="0"/>
              <a:t> cuidado.</a:t>
            </a:r>
          </a:p>
          <a:p>
            <a:pPr>
              <a:lnSpc>
                <a:spcPct val="170000"/>
              </a:lnSpc>
            </a:pPr>
            <a:r>
              <a:rPr lang="pt-BR" b="0" i="1" dirty="0" err="1" smtClean="0"/>
              <a:t>Alocación</a:t>
            </a:r>
            <a:r>
              <a:rPr lang="pt-BR" b="0" i="1" dirty="0" smtClean="0"/>
              <a:t> equitativa de recursos </a:t>
            </a:r>
            <a:r>
              <a:rPr lang="pt-BR" b="0" i="1" dirty="0" err="1" smtClean="0"/>
              <a:t>federales</a:t>
            </a:r>
            <a:r>
              <a:rPr lang="pt-BR" b="0" i="1" dirty="0" smtClean="0"/>
              <a:t> a </a:t>
            </a:r>
            <a:r>
              <a:rPr lang="pt-BR" b="0" i="1" dirty="0" err="1" smtClean="0"/>
              <a:t>nivel</a:t>
            </a:r>
            <a:r>
              <a:rPr lang="pt-BR" b="0" i="1" dirty="0" smtClean="0"/>
              <a:t> subnacional.</a:t>
            </a:r>
          </a:p>
          <a:p>
            <a:pPr>
              <a:lnSpc>
                <a:spcPct val="170000"/>
              </a:lnSpc>
            </a:pPr>
            <a:r>
              <a:rPr lang="pt-BR" b="0" i="1" dirty="0" err="1" smtClean="0"/>
              <a:t>Planificación</a:t>
            </a:r>
            <a:r>
              <a:rPr lang="pt-BR" b="0" i="1" dirty="0" smtClean="0"/>
              <a:t> </a:t>
            </a:r>
            <a:r>
              <a:rPr lang="pt-BR" b="0" i="1" dirty="0" err="1" smtClean="0"/>
              <a:t>sensible</a:t>
            </a:r>
            <a:r>
              <a:rPr lang="pt-BR" b="0" i="1" dirty="0" smtClean="0"/>
              <a:t> capaz de contemplar prioridades </a:t>
            </a:r>
            <a:r>
              <a:rPr lang="pt-BR" b="0" i="1" dirty="0" err="1" smtClean="0"/>
              <a:t>locales</a:t>
            </a:r>
            <a:r>
              <a:rPr lang="pt-BR" b="0" i="1" dirty="0" smtClean="0"/>
              <a:t>.</a:t>
            </a:r>
          </a:p>
          <a:p>
            <a:pPr>
              <a:lnSpc>
                <a:spcPct val="170000"/>
              </a:lnSpc>
            </a:pPr>
            <a:r>
              <a:rPr lang="pt-BR" b="0" i="1" dirty="0" err="1" smtClean="0"/>
              <a:t>Análisis</a:t>
            </a:r>
            <a:r>
              <a:rPr lang="pt-BR" b="0" i="1" dirty="0" smtClean="0"/>
              <a:t> </a:t>
            </a:r>
            <a:r>
              <a:rPr lang="pt-BR" b="0" i="1" dirty="0" err="1" smtClean="0"/>
              <a:t>del</a:t>
            </a:r>
            <a:r>
              <a:rPr lang="pt-BR" b="0" i="1" dirty="0" smtClean="0"/>
              <a:t> </a:t>
            </a:r>
            <a:r>
              <a:rPr lang="pt-BR" b="0" i="1" dirty="0" err="1" smtClean="0"/>
              <a:t>proceso</a:t>
            </a:r>
            <a:r>
              <a:rPr lang="pt-BR" b="0" i="1" dirty="0" smtClean="0"/>
              <a:t> de </a:t>
            </a:r>
            <a:r>
              <a:rPr lang="pt-BR" b="0" i="1" dirty="0" err="1" smtClean="0"/>
              <a:t>regionalización</a:t>
            </a:r>
            <a:r>
              <a:rPr lang="pt-BR" b="0" i="1" dirty="0" smtClean="0"/>
              <a:t>.</a:t>
            </a:r>
          </a:p>
          <a:p>
            <a:pPr>
              <a:lnSpc>
                <a:spcPct val="170000"/>
              </a:lnSpc>
            </a:pPr>
            <a:endParaRPr lang="pt-BR" b="0" i="1" dirty="0" smtClean="0"/>
          </a:p>
          <a:p>
            <a:pPr>
              <a:lnSpc>
                <a:spcPct val="170000"/>
              </a:lnSpc>
            </a:pPr>
            <a:endParaRPr lang="pt-BR" b="0" i="1" dirty="0" smtClean="0"/>
          </a:p>
          <a:p>
            <a:pPr>
              <a:lnSpc>
                <a:spcPct val="170000"/>
              </a:lnSpc>
            </a:pP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08912" cy="1167408"/>
          </a:xfrm>
        </p:spPr>
        <p:txBody>
          <a:bodyPr>
            <a:noAutofit/>
          </a:bodyPr>
          <a:lstStyle/>
          <a:p>
            <a:r>
              <a:rPr lang="pt-BR" sz="2900" dirty="0" err="1" smtClean="0"/>
              <a:t>Equidad</a:t>
            </a:r>
            <a:r>
              <a:rPr lang="pt-BR" sz="2900" dirty="0" smtClean="0"/>
              <a:t> </a:t>
            </a:r>
            <a:r>
              <a:rPr lang="pt-BR" sz="2900" dirty="0"/>
              <a:t>como </a:t>
            </a:r>
            <a:r>
              <a:rPr lang="pt-BR" sz="2900" dirty="0" smtClean="0"/>
              <a:t>principio </a:t>
            </a:r>
            <a:r>
              <a:rPr lang="pt-BR" sz="2900" dirty="0" err="1" smtClean="0"/>
              <a:t>en</a:t>
            </a:r>
            <a:r>
              <a:rPr lang="pt-BR" sz="2900" dirty="0" smtClean="0"/>
              <a:t> </a:t>
            </a:r>
            <a:r>
              <a:rPr lang="pt-BR" sz="2900" dirty="0" err="1" smtClean="0"/>
              <a:t>la</a:t>
            </a:r>
            <a:r>
              <a:rPr lang="pt-BR" sz="2900" dirty="0" smtClean="0"/>
              <a:t> </a:t>
            </a:r>
            <a:r>
              <a:rPr lang="pt-BR" sz="2900" dirty="0" err="1" smtClean="0"/>
              <a:t>implementación</a:t>
            </a:r>
            <a:r>
              <a:rPr lang="pt-BR" sz="2900" dirty="0" smtClean="0"/>
              <a:t> de </a:t>
            </a:r>
            <a:r>
              <a:rPr lang="pt-BR" sz="2900" dirty="0" err="1" smtClean="0"/>
              <a:t>la</a:t>
            </a:r>
            <a:r>
              <a:rPr lang="pt-BR" sz="2900" dirty="0" smtClean="0"/>
              <a:t> </a:t>
            </a:r>
            <a:r>
              <a:rPr lang="pt-BR" sz="2900" dirty="0" err="1" smtClean="0"/>
              <a:t>gestión</a:t>
            </a:r>
            <a:r>
              <a:rPr lang="pt-BR" sz="2900" dirty="0" smtClean="0"/>
              <a:t> </a:t>
            </a:r>
            <a:r>
              <a:rPr lang="pt-BR" sz="2900" dirty="0"/>
              <a:t>descentralizada </a:t>
            </a:r>
            <a:r>
              <a:rPr lang="pt-BR" sz="2900" dirty="0" err="1" smtClean="0"/>
              <a:t>del</a:t>
            </a:r>
            <a:r>
              <a:rPr lang="pt-BR" sz="2900" dirty="0" smtClean="0"/>
              <a:t> SUS: </a:t>
            </a:r>
            <a:r>
              <a:rPr lang="pt-BR" sz="2900" dirty="0" err="1" smtClean="0"/>
              <a:t>contribuciones</a:t>
            </a:r>
            <a:r>
              <a:rPr lang="pt-BR" sz="2900" dirty="0" smtClean="0"/>
              <a:t> de </a:t>
            </a:r>
            <a:r>
              <a:rPr lang="pt-BR" sz="2900" dirty="0" err="1" smtClean="0"/>
              <a:t>la</a:t>
            </a:r>
            <a:r>
              <a:rPr lang="pt-BR" sz="2900" dirty="0" smtClean="0"/>
              <a:t> </a:t>
            </a:r>
            <a:r>
              <a:rPr lang="pt-BR" sz="2900" dirty="0" err="1" smtClean="0"/>
              <a:t>producción</a:t>
            </a:r>
            <a:r>
              <a:rPr lang="pt-BR" sz="2900" dirty="0" smtClean="0"/>
              <a:t> científica </a:t>
            </a:r>
            <a:r>
              <a:rPr lang="pt-BR" sz="2900" dirty="0" err="1" smtClean="0"/>
              <a:t>del</a:t>
            </a:r>
            <a:r>
              <a:rPr lang="pt-BR" sz="2900" dirty="0" smtClean="0"/>
              <a:t> campo de </a:t>
            </a:r>
            <a:r>
              <a:rPr lang="pt-BR" sz="2900" dirty="0" err="1" smtClean="0"/>
              <a:t>la</a:t>
            </a:r>
            <a:r>
              <a:rPr lang="pt-BR" sz="2900" dirty="0" smtClean="0"/>
              <a:t> </a:t>
            </a:r>
            <a:r>
              <a:rPr lang="pt-BR" sz="2900" dirty="0" err="1" smtClean="0"/>
              <a:t>salud</a:t>
            </a:r>
            <a:r>
              <a:rPr lang="pt-BR" sz="2900" dirty="0" smtClean="0"/>
              <a:t> pública</a:t>
            </a:r>
            <a:endParaRPr lang="pt-BR" sz="2900" dirty="0"/>
          </a:p>
        </p:txBody>
      </p:sp>
    </p:spTree>
    <p:extLst>
      <p:ext uri="{BB962C8B-B14F-4D97-AF65-F5344CB8AC3E}">
        <p14:creationId xmlns:p14="http://schemas.microsoft.com/office/powerpoint/2010/main" val="109212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251520" y="2636912"/>
            <a:ext cx="8640960" cy="3744416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pt-BR" b="0" i="1" dirty="0" err="1" smtClean="0"/>
              <a:t>evaluación</a:t>
            </a:r>
            <a:r>
              <a:rPr lang="pt-BR" b="0" i="1" dirty="0" smtClean="0"/>
              <a:t> de </a:t>
            </a:r>
            <a:r>
              <a:rPr lang="pt-BR" b="0" i="1" dirty="0" err="1" smtClean="0"/>
              <a:t>la</a:t>
            </a:r>
            <a:r>
              <a:rPr lang="pt-BR" b="0" i="1" dirty="0" smtClean="0"/>
              <a:t> </a:t>
            </a:r>
            <a:r>
              <a:rPr lang="pt-BR" b="0" i="1" dirty="0" err="1" smtClean="0"/>
              <a:t>actuación</a:t>
            </a:r>
            <a:r>
              <a:rPr lang="pt-BR" b="0" i="1" dirty="0" smtClean="0"/>
              <a:t> </a:t>
            </a:r>
            <a:r>
              <a:rPr lang="pt-BR" b="0" i="1" dirty="0" err="1" smtClean="0"/>
              <a:t>del</a:t>
            </a:r>
            <a:r>
              <a:rPr lang="pt-BR" b="0" i="1" dirty="0" smtClean="0"/>
              <a:t> sistema de </a:t>
            </a:r>
            <a:r>
              <a:rPr lang="pt-BR" b="0" i="1" dirty="0" err="1" smtClean="0"/>
              <a:t>salud</a:t>
            </a:r>
            <a:r>
              <a:rPr lang="pt-BR" b="0" i="1" dirty="0" smtClean="0"/>
              <a:t> y</a:t>
            </a:r>
          </a:p>
          <a:p>
            <a:pPr>
              <a:lnSpc>
                <a:spcPct val="170000"/>
              </a:lnSpc>
            </a:pPr>
            <a:r>
              <a:rPr lang="pt-BR" b="0" i="1" dirty="0" err="1" smtClean="0"/>
              <a:t>monitoreo</a:t>
            </a:r>
            <a:r>
              <a:rPr lang="pt-BR" b="0" i="1" dirty="0" smtClean="0"/>
              <a:t> de </a:t>
            </a:r>
            <a:r>
              <a:rPr lang="pt-BR" b="0" i="1" dirty="0" err="1" smtClean="0"/>
              <a:t>las</a:t>
            </a:r>
            <a:r>
              <a:rPr lang="pt-BR" b="0" i="1" dirty="0" smtClean="0"/>
              <a:t> </a:t>
            </a:r>
            <a:r>
              <a:rPr lang="pt-BR" b="0" i="1" dirty="0"/>
              <a:t>desigualdades </a:t>
            </a:r>
            <a:r>
              <a:rPr lang="pt-BR" b="0" i="1" dirty="0" err="1" smtClean="0"/>
              <a:t>en</a:t>
            </a:r>
            <a:r>
              <a:rPr lang="pt-BR" b="0" i="1" dirty="0" smtClean="0"/>
              <a:t> </a:t>
            </a:r>
            <a:r>
              <a:rPr lang="pt-BR" b="0" i="1" dirty="0" err="1" smtClean="0"/>
              <a:t>salud</a:t>
            </a:r>
            <a:r>
              <a:rPr lang="pt-BR" b="0" i="1" dirty="0" smtClean="0"/>
              <a:t> y </a:t>
            </a:r>
            <a:r>
              <a:rPr lang="pt-BR" b="0" i="1" dirty="0" err="1" smtClean="0"/>
              <a:t>del</a:t>
            </a:r>
            <a:r>
              <a:rPr lang="pt-BR" b="0" i="1" dirty="0" smtClean="0"/>
              <a:t> </a:t>
            </a:r>
            <a:r>
              <a:rPr lang="pt-BR" b="0" i="1" dirty="0" err="1" smtClean="0"/>
              <a:t>acceso</a:t>
            </a:r>
            <a:r>
              <a:rPr lang="pt-BR" b="0" i="1" dirty="0" smtClean="0"/>
              <a:t> a </a:t>
            </a:r>
            <a:r>
              <a:rPr lang="pt-BR" b="0" i="1" dirty="0" err="1" smtClean="0"/>
              <a:t>los</a:t>
            </a:r>
            <a:r>
              <a:rPr lang="pt-BR" b="0" i="1" dirty="0" smtClean="0"/>
              <a:t> </a:t>
            </a:r>
            <a:r>
              <a:rPr lang="pt-BR" b="0" i="1" dirty="0" err="1" smtClean="0"/>
              <a:t>servicios</a:t>
            </a:r>
            <a:r>
              <a:rPr lang="pt-BR" b="0" i="1" dirty="0" smtClean="0"/>
              <a:t> (</a:t>
            </a:r>
            <a:r>
              <a:rPr lang="pt-BR" b="0" i="1" dirty="0" err="1"/>
              <a:t>PROAdess</a:t>
            </a:r>
            <a:r>
              <a:rPr lang="pt-BR" b="0" i="1" dirty="0"/>
              <a:t> – </a:t>
            </a:r>
            <a:r>
              <a:rPr lang="pt-BR" b="0" i="1" dirty="0" smtClean="0"/>
              <a:t>ICICT-FIOCRUZ).</a:t>
            </a:r>
            <a:endParaRPr lang="pt-BR" b="0" i="1" dirty="0"/>
          </a:p>
          <a:p>
            <a:pPr>
              <a:lnSpc>
                <a:spcPct val="170000"/>
              </a:lnSpc>
            </a:pPr>
            <a:r>
              <a:rPr lang="pt-BR" sz="1200" b="0" i="1" dirty="0">
                <a:hlinkClick r:id="rId2"/>
              </a:rPr>
              <a:t>http://www.proadess.icict.fiocruz.br</a:t>
            </a:r>
            <a:r>
              <a:rPr lang="pt-BR" sz="1200" b="0" i="1" dirty="0" smtClean="0">
                <a:hlinkClick r:id="rId2"/>
              </a:rPr>
              <a:t>/</a:t>
            </a:r>
            <a:r>
              <a:rPr lang="pt-BR" sz="1200" b="0" i="1" dirty="0" smtClean="0"/>
              <a:t> </a:t>
            </a:r>
            <a:endParaRPr lang="pt-BR" sz="1200" b="0" i="1" dirty="0"/>
          </a:p>
          <a:p>
            <a:pPr>
              <a:lnSpc>
                <a:spcPct val="170000"/>
              </a:lnSpc>
            </a:pPr>
            <a:r>
              <a:rPr lang="pt-BR" b="0" i="1" dirty="0" err="1" smtClean="0"/>
              <a:t>Observatorio</a:t>
            </a:r>
            <a:r>
              <a:rPr lang="pt-BR" b="0" i="1" dirty="0" smtClean="0"/>
              <a:t> de inequidades </a:t>
            </a:r>
            <a:r>
              <a:rPr lang="pt-BR" b="0" i="1" dirty="0" err="1" smtClean="0"/>
              <a:t>en</a:t>
            </a:r>
            <a:r>
              <a:rPr lang="pt-BR" b="0" i="1" dirty="0" smtClean="0"/>
              <a:t> </a:t>
            </a:r>
            <a:r>
              <a:rPr lang="pt-BR" b="0" i="1" dirty="0" err="1" smtClean="0"/>
              <a:t>salud</a:t>
            </a:r>
            <a:r>
              <a:rPr lang="pt-BR" b="0" i="1" dirty="0" smtClean="0"/>
              <a:t> y</a:t>
            </a:r>
          </a:p>
          <a:p>
            <a:pPr>
              <a:lnSpc>
                <a:spcPct val="170000"/>
              </a:lnSpc>
            </a:pPr>
            <a:r>
              <a:rPr lang="pt-BR" b="0" i="1" dirty="0" smtClean="0"/>
              <a:t>Portal sobre determinantes </a:t>
            </a:r>
            <a:r>
              <a:rPr lang="pt-BR" b="0" i="1" dirty="0" err="1" smtClean="0"/>
              <a:t>sociales</a:t>
            </a:r>
            <a:r>
              <a:rPr lang="pt-BR" b="0" i="1" dirty="0" smtClean="0"/>
              <a:t> de </a:t>
            </a:r>
            <a:r>
              <a:rPr lang="pt-BR" b="0" i="1" dirty="0" err="1" smtClean="0"/>
              <a:t>la</a:t>
            </a:r>
            <a:r>
              <a:rPr lang="pt-BR" b="0" i="1" dirty="0" smtClean="0"/>
              <a:t> </a:t>
            </a:r>
            <a:r>
              <a:rPr lang="pt-BR" b="0" i="1" dirty="0" err="1" smtClean="0"/>
              <a:t>salud</a:t>
            </a:r>
            <a:r>
              <a:rPr lang="pt-BR" b="0" i="1" dirty="0" smtClean="0"/>
              <a:t>.</a:t>
            </a:r>
          </a:p>
          <a:p>
            <a:pPr>
              <a:lnSpc>
                <a:spcPct val="170000"/>
              </a:lnSpc>
            </a:pPr>
            <a:r>
              <a:rPr lang="pt-BR" b="0" i="1" dirty="0" smtClean="0"/>
              <a:t> </a:t>
            </a:r>
            <a:r>
              <a:rPr lang="pt-BR" b="0" dirty="0" smtClean="0"/>
              <a:t> </a:t>
            </a:r>
            <a:r>
              <a:rPr lang="pt-BR" b="0" i="1" dirty="0" smtClean="0"/>
              <a:t>(</a:t>
            </a:r>
            <a:r>
              <a:rPr lang="pt-BR" b="0" i="1" dirty="0" err="1" smtClean="0"/>
              <a:t>cepi-dss</a:t>
            </a:r>
            <a:r>
              <a:rPr lang="pt-BR" b="0" i="1" dirty="0" smtClean="0"/>
              <a:t>- ENSP-FIOCRUZ)</a:t>
            </a:r>
          </a:p>
          <a:p>
            <a:pPr>
              <a:lnSpc>
                <a:spcPct val="170000"/>
              </a:lnSpc>
            </a:pPr>
            <a:r>
              <a:rPr lang="pt-BR" sz="1200" b="0" dirty="0">
                <a:hlinkClick r:id="rId3"/>
              </a:rPr>
              <a:t>http://dssbr.org</a:t>
            </a:r>
            <a:r>
              <a:rPr lang="pt-BR" sz="1200" b="0" dirty="0" smtClean="0">
                <a:hlinkClick r:id="rId3"/>
              </a:rPr>
              <a:t>/</a:t>
            </a:r>
            <a:r>
              <a:rPr lang="pt-BR" sz="1200" b="0" dirty="0" smtClean="0"/>
              <a:t>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424936" cy="1743472"/>
          </a:xfrm>
        </p:spPr>
        <p:txBody>
          <a:bodyPr>
            <a:noAutofit/>
          </a:bodyPr>
          <a:lstStyle/>
          <a:p>
            <a:r>
              <a:rPr lang="pt-BR" sz="2900" dirty="0" err="1" smtClean="0"/>
              <a:t>Equidad</a:t>
            </a:r>
            <a:r>
              <a:rPr lang="pt-BR" sz="2900" dirty="0" smtClean="0"/>
              <a:t> como principio </a:t>
            </a:r>
            <a:r>
              <a:rPr lang="pt-BR" sz="2900" dirty="0" err="1" smtClean="0"/>
              <a:t>en</a:t>
            </a:r>
            <a:r>
              <a:rPr lang="pt-BR" sz="2900" dirty="0" smtClean="0"/>
              <a:t> </a:t>
            </a:r>
            <a:r>
              <a:rPr lang="pt-BR" sz="2900" dirty="0" err="1" smtClean="0"/>
              <a:t>la</a:t>
            </a:r>
            <a:r>
              <a:rPr lang="pt-BR" sz="2900" dirty="0" smtClean="0"/>
              <a:t> </a:t>
            </a:r>
            <a:r>
              <a:rPr lang="pt-BR" sz="2900" dirty="0" err="1" smtClean="0"/>
              <a:t>implementación</a:t>
            </a:r>
            <a:r>
              <a:rPr lang="pt-BR" sz="2900" dirty="0" smtClean="0"/>
              <a:t> de </a:t>
            </a:r>
            <a:r>
              <a:rPr lang="pt-BR" sz="2900" dirty="0" err="1" smtClean="0"/>
              <a:t>la</a:t>
            </a:r>
            <a:r>
              <a:rPr lang="pt-BR" sz="2900" dirty="0" smtClean="0"/>
              <a:t> </a:t>
            </a:r>
            <a:r>
              <a:rPr lang="pt-BR" sz="2900" dirty="0" err="1" smtClean="0"/>
              <a:t>gestión</a:t>
            </a:r>
            <a:r>
              <a:rPr lang="pt-BR" sz="2900" dirty="0" smtClean="0"/>
              <a:t> descentralizada </a:t>
            </a:r>
            <a:r>
              <a:rPr lang="pt-BR" sz="2900" dirty="0" err="1" smtClean="0"/>
              <a:t>del</a:t>
            </a:r>
            <a:r>
              <a:rPr lang="pt-BR" sz="2900" dirty="0" smtClean="0"/>
              <a:t> SUS: </a:t>
            </a:r>
            <a:r>
              <a:rPr lang="pt-BR" sz="2900" dirty="0" err="1" smtClean="0"/>
              <a:t>contribuciones</a:t>
            </a:r>
            <a:r>
              <a:rPr lang="pt-BR" sz="2900" dirty="0" smtClean="0"/>
              <a:t> de </a:t>
            </a:r>
            <a:r>
              <a:rPr lang="pt-BR" sz="2900" dirty="0" err="1" smtClean="0"/>
              <a:t>la</a:t>
            </a:r>
            <a:r>
              <a:rPr lang="pt-BR" sz="2900" dirty="0" smtClean="0"/>
              <a:t> </a:t>
            </a:r>
            <a:r>
              <a:rPr lang="pt-BR" sz="2900" dirty="0" err="1" smtClean="0"/>
              <a:t>producción</a:t>
            </a:r>
            <a:r>
              <a:rPr lang="pt-BR" sz="2900" dirty="0" smtClean="0"/>
              <a:t> científica </a:t>
            </a:r>
            <a:r>
              <a:rPr lang="pt-BR" sz="2900" dirty="0" err="1" smtClean="0"/>
              <a:t>del</a:t>
            </a:r>
            <a:r>
              <a:rPr lang="pt-BR" sz="2900" dirty="0" smtClean="0"/>
              <a:t> campo de </a:t>
            </a:r>
            <a:r>
              <a:rPr lang="pt-BR" sz="2900" dirty="0" err="1" smtClean="0"/>
              <a:t>la</a:t>
            </a:r>
            <a:r>
              <a:rPr lang="pt-BR" sz="2900" dirty="0" smtClean="0"/>
              <a:t> </a:t>
            </a:r>
            <a:r>
              <a:rPr lang="pt-BR" sz="2900" dirty="0" err="1" smtClean="0"/>
              <a:t>salud</a:t>
            </a:r>
            <a:r>
              <a:rPr lang="pt-BR" sz="2900" dirty="0" smtClean="0"/>
              <a:t> pública</a:t>
            </a:r>
            <a:endParaRPr lang="pt-BR" sz="2900" dirty="0"/>
          </a:p>
        </p:txBody>
      </p:sp>
    </p:spTree>
    <p:extLst>
      <p:ext uri="{BB962C8B-B14F-4D97-AF65-F5344CB8AC3E}">
        <p14:creationId xmlns:p14="http://schemas.microsoft.com/office/powerpoint/2010/main" val="405380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ívico">
  <a:themeElements>
    <a:clrScheme name="Cívic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ívic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ívico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1000</TotalTime>
  <Words>948</Words>
  <Application>Microsoft Office PowerPoint</Application>
  <PresentationFormat>Apresentação na tela (4:3)</PresentationFormat>
  <Paragraphs>98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2" baseType="lpstr">
      <vt:lpstr>Calibri</vt:lpstr>
      <vt:lpstr>Georgia</vt:lpstr>
      <vt:lpstr>Wingdings</vt:lpstr>
      <vt:lpstr>Wingdings 2</vt:lpstr>
      <vt:lpstr>Cívico</vt:lpstr>
      <vt:lpstr>Decisión informada a nivel de Ministerio de Salud, Estados y Municipalidades para la equidad en salud</vt:lpstr>
      <vt:lpstr>República Federativa do Brasil:  equidad en salud</vt:lpstr>
      <vt:lpstr>República Federativa do Brasil: equidad en salud y políticas públicas</vt:lpstr>
      <vt:lpstr>República Federativa do Brasil: organización y gestión del Sistema Único de Salud</vt:lpstr>
      <vt:lpstr>República Federativa do Brasil: equidade na gestão descentralizada do SUS</vt:lpstr>
      <vt:lpstr>Equidad como principio en la organización de la gestión descentralizada del SUS</vt:lpstr>
      <vt:lpstr>Equidad como principio en la implementación de la gestión descentralizada del SUS</vt:lpstr>
      <vt:lpstr>Equidad como principio en la implementación de la gestión descentralizada del SUS: contribuciones de la producción científica del campo de la salud pública</vt:lpstr>
      <vt:lpstr>Equidad como principio en la implementación de la gestión descentralizada del SUS: contribuciones de la producción científica del campo de la salud pública</vt:lpstr>
      <vt:lpstr>Equidad como principio en la aplicación de la gestión descentralizada del NHS: contribuciones de la producción científica en el campo de la salud pública</vt:lpstr>
      <vt:lpstr>Decisión informada sobre la equidad: lecciones aprendidas</vt:lpstr>
      <vt:lpstr>Decisión informada sobre la equidad: lecciones aprendidas</vt:lpstr>
      <vt:lpstr>Decisión informada sobre la equidad: lecciones aprendidas</vt:lpstr>
      <vt:lpstr>Decisión informada sobre la equidad: lecciones aprendidas</vt:lpstr>
      <vt:lpstr>Gobernanza y perspectivas de futuro</vt:lpstr>
      <vt:lpstr>Gobernanza y perspectivas de futuro</vt:lpstr>
      <vt:lpstr>Apresentação do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América Latina hoje</dc:title>
  <dc:creator>patricia</dc:creator>
  <cp:lastModifiedBy>Patricia</cp:lastModifiedBy>
  <cp:revision>124</cp:revision>
  <dcterms:created xsi:type="dcterms:W3CDTF">2010-07-05T13:52:37Z</dcterms:created>
  <dcterms:modified xsi:type="dcterms:W3CDTF">2014-07-24T20:39:28Z</dcterms:modified>
</cp:coreProperties>
</file>